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Lst>
  <p:notesMasterIdLst>
    <p:notesMasterId r:id="rId58"/>
  </p:notesMasterIdLst>
  <p:handoutMasterIdLst>
    <p:handoutMasterId r:id="rId59"/>
  </p:handoutMasterIdLst>
  <p:sldIdLst>
    <p:sldId id="256" r:id="rId2"/>
    <p:sldId id="257" r:id="rId3"/>
    <p:sldId id="294" r:id="rId4"/>
    <p:sldId id="499" r:id="rId5"/>
    <p:sldId id="566" r:id="rId6"/>
    <p:sldId id="567" r:id="rId7"/>
    <p:sldId id="568" r:id="rId8"/>
    <p:sldId id="569" r:id="rId9"/>
    <p:sldId id="500" r:id="rId10"/>
    <p:sldId id="554" r:id="rId11"/>
    <p:sldId id="563" r:id="rId12"/>
    <p:sldId id="556" r:id="rId13"/>
    <p:sldId id="557" r:id="rId14"/>
    <p:sldId id="514" r:id="rId15"/>
    <p:sldId id="564" r:id="rId16"/>
    <p:sldId id="570" r:id="rId17"/>
    <p:sldId id="571" r:id="rId18"/>
    <p:sldId id="565" r:id="rId19"/>
    <p:sldId id="575" r:id="rId20"/>
    <p:sldId id="572" r:id="rId21"/>
    <p:sldId id="573" r:id="rId22"/>
    <p:sldId id="574" r:id="rId23"/>
    <p:sldId id="576" r:id="rId24"/>
    <p:sldId id="577" r:id="rId25"/>
    <p:sldId id="579" r:id="rId26"/>
    <p:sldId id="580" r:id="rId27"/>
    <p:sldId id="581" r:id="rId28"/>
    <p:sldId id="582" r:id="rId29"/>
    <p:sldId id="583" r:id="rId30"/>
    <p:sldId id="584" r:id="rId31"/>
    <p:sldId id="585" r:id="rId32"/>
    <p:sldId id="586" r:id="rId33"/>
    <p:sldId id="587" r:id="rId34"/>
    <p:sldId id="588" r:id="rId35"/>
    <p:sldId id="578" r:id="rId36"/>
    <p:sldId id="589" r:id="rId37"/>
    <p:sldId id="590" r:id="rId38"/>
    <p:sldId id="591" r:id="rId39"/>
    <p:sldId id="592" r:id="rId40"/>
    <p:sldId id="593" r:id="rId41"/>
    <p:sldId id="594" r:id="rId42"/>
    <p:sldId id="595" r:id="rId43"/>
    <p:sldId id="596" r:id="rId44"/>
    <p:sldId id="597" r:id="rId45"/>
    <p:sldId id="598" r:id="rId46"/>
    <p:sldId id="599" r:id="rId47"/>
    <p:sldId id="600" r:id="rId48"/>
    <p:sldId id="601" r:id="rId49"/>
    <p:sldId id="602" r:id="rId50"/>
    <p:sldId id="603" r:id="rId51"/>
    <p:sldId id="604" r:id="rId52"/>
    <p:sldId id="605" r:id="rId53"/>
    <p:sldId id="606" r:id="rId54"/>
    <p:sldId id="607" r:id="rId55"/>
    <p:sldId id="608" r:id="rId56"/>
    <p:sldId id="609" r:id="rId5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1E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DA50A5-7D55-6578-CAAB-3370E3432C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8AC60C2-392B-EC4B-CBE7-B7C5322AD8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5386BD-A1A9-4919-98DB-8AE1FBAB131D}" type="datetimeFigureOut">
              <a:rPr lang="en-IN" smtClean="0"/>
              <a:t>11-03-2023</a:t>
            </a:fld>
            <a:endParaRPr lang="en-IN"/>
          </a:p>
        </p:txBody>
      </p:sp>
      <p:sp>
        <p:nvSpPr>
          <p:cNvPr id="4" name="Footer Placeholder 3">
            <a:extLst>
              <a:ext uri="{FF2B5EF4-FFF2-40B4-BE49-F238E27FC236}">
                <a16:creationId xmlns:a16="http://schemas.microsoft.com/office/drawing/2014/main" id="{45CB9474-3E5D-13D6-029A-9BCFBC803B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Dr. Vishal Meshram</a:t>
            </a:r>
          </a:p>
        </p:txBody>
      </p:sp>
      <p:sp>
        <p:nvSpPr>
          <p:cNvPr id="5" name="Slide Number Placeholder 4">
            <a:extLst>
              <a:ext uri="{FF2B5EF4-FFF2-40B4-BE49-F238E27FC236}">
                <a16:creationId xmlns:a16="http://schemas.microsoft.com/office/drawing/2014/main" id="{7F0BFADA-6F49-350E-F1F4-B8B5AE7216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FF6D44-482B-4DB6-8F2B-4ED2DE0580B9}" type="slidenum">
              <a:rPr lang="en-IN" smtClean="0"/>
              <a:t>‹#›</a:t>
            </a:fld>
            <a:endParaRPr lang="en-IN"/>
          </a:p>
        </p:txBody>
      </p:sp>
    </p:spTree>
    <p:extLst>
      <p:ext uri="{BB962C8B-B14F-4D97-AF65-F5344CB8AC3E}">
        <p14:creationId xmlns:p14="http://schemas.microsoft.com/office/powerpoint/2010/main" val="25299319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7FD50-BA1F-48DE-827F-82F8BC6102BF}" type="datetimeFigureOut">
              <a:rPr lang="en-IN" smtClean="0"/>
              <a:t>11-03-2023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Dr. Vishal Meshram</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0D838A-5E81-4325-A657-A241C9B9B9E3}" type="slidenum">
              <a:rPr lang="en-IN" smtClean="0"/>
              <a:t>‹#›</a:t>
            </a:fld>
            <a:endParaRPr lang="en-IN"/>
          </a:p>
        </p:txBody>
      </p:sp>
    </p:spTree>
    <p:extLst>
      <p:ext uri="{BB962C8B-B14F-4D97-AF65-F5344CB8AC3E}">
        <p14:creationId xmlns:p14="http://schemas.microsoft.com/office/powerpoint/2010/main" val="16897995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IN"/>
              <a:t>Dr. Vishal Meshram</a:t>
            </a:r>
          </a:p>
        </p:txBody>
      </p:sp>
      <p:sp>
        <p:nvSpPr>
          <p:cNvPr id="5" name="Slide Number Placeholder 4"/>
          <p:cNvSpPr>
            <a:spLocks noGrp="1"/>
          </p:cNvSpPr>
          <p:nvPr>
            <p:ph type="sldNum" sz="quarter" idx="5"/>
          </p:nvPr>
        </p:nvSpPr>
        <p:spPr/>
        <p:txBody>
          <a:bodyPr/>
          <a:lstStyle/>
          <a:p>
            <a:fld id="{D60D838A-5E81-4325-A657-A241C9B9B9E3}" type="slidenum">
              <a:rPr lang="en-IN" smtClean="0"/>
              <a:t>1</a:t>
            </a:fld>
            <a:endParaRPr lang="en-IN"/>
          </a:p>
        </p:txBody>
      </p:sp>
    </p:spTree>
    <p:extLst>
      <p:ext uri="{BB962C8B-B14F-4D97-AF65-F5344CB8AC3E}">
        <p14:creationId xmlns:p14="http://schemas.microsoft.com/office/powerpoint/2010/main" val="2114762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30336304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r>
              <a:rPr lang="en-US"/>
              <a:t>Click to edit Master title style</a:t>
            </a:r>
            <a:endParaRPr/>
          </a:p>
        </p:txBody>
      </p:sp>
      <p:sp>
        <p:nvSpPr>
          <p:cNvPr id="11" name="Shape 11"/>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2" name="Shape 12"/>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3" name="Shape 13"/>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4" name="Shape 14"/>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5" name="Shape 15"/>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6" name="Shape 16"/>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7" name="Shape 17"/>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8" name="Shape 18"/>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9" name="Shape 19"/>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0" name="Shape 20"/>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1" name="Shape 21"/>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2" name="Shape 22"/>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3" name="Shape 23"/>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4" name="Shape 24"/>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5" name="Shape 25"/>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Tree>
    <p:extLst>
      <p:ext uri="{BB962C8B-B14F-4D97-AF65-F5344CB8AC3E}">
        <p14:creationId xmlns:p14="http://schemas.microsoft.com/office/powerpoint/2010/main" val="2170079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7C8F-0699-C49D-473B-DD823C4F52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669B0C0-831E-61ED-44B8-872BED6212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140E775-238B-B77C-3C20-C30952EF152B}"/>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BB2AC9E2-276B-27C4-B88E-80A5482A5693}"/>
              </a:ext>
            </a:extLst>
          </p:cNvPr>
          <p:cNvSpPr>
            <a:spLocks noGrp="1"/>
          </p:cNvSpPr>
          <p:nvPr>
            <p:ph type="ftr" sz="quarter" idx="11"/>
          </p:nvPr>
        </p:nvSpPr>
        <p:spPr/>
        <p:txBody>
          <a:bodyPr/>
          <a:lstStyle/>
          <a:p>
            <a:r>
              <a:rPr lang="en-IN"/>
              <a:t>Dr. Vishal Meshram</a:t>
            </a:r>
            <a:endParaRPr lang="en-IN" dirty="0"/>
          </a:p>
        </p:txBody>
      </p:sp>
      <p:sp>
        <p:nvSpPr>
          <p:cNvPr id="6" name="Slide Number Placeholder 5">
            <a:extLst>
              <a:ext uri="{FF2B5EF4-FFF2-40B4-BE49-F238E27FC236}">
                <a16:creationId xmlns:a16="http://schemas.microsoft.com/office/drawing/2014/main" id="{5DCA9AA9-1EDA-C22E-1BEB-6C677F309BB7}"/>
              </a:ext>
            </a:extLst>
          </p:cNvPr>
          <p:cNvSpPr>
            <a:spLocks noGrp="1"/>
          </p:cNvSpPr>
          <p:nvPr>
            <p:ph type="sldNum" sz="quarter" idx="12"/>
          </p:nvPr>
        </p:nvSpPr>
        <p:spPr/>
        <p:txBody>
          <a:bodyPr/>
          <a:lstStyle/>
          <a:p>
            <a:fld id="{C7980AB6-0815-4C9E-900E-F73E643E3988}" type="slidenum">
              <a:rPr lang="en-IN" smtClean="0"/>
              <a:t>‹#›</a:t>
            </a:fld>
            <a:endParaRPr lang="en-IN"/>
          </a:p>
        </p:txBody>
      </p:sp>
    </p:spTree>
    <p:extLst>
      <p:ext uri="{BB962C8B-B14F-4D97-AF65-F5344CB8AC3E}">
        <p14:creationId xmlns:p14="http://schemas.microsoft.com/office/powerpoint/2010/main" val="106792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0DECC-A1CD-3A45-A319-FA5814899B6D}" type="datetimeFigureOut">
              <a:rPr lang="en-US" smtClean="0"/>
              <a:pPr/>
              <a:t>3/11/2023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2223052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r>
              <a:rPr lang="en-US"/>
              <a:t>Click to edit Master title style</a:t>
            </a:r>
            <a:endParaRPr/>
          </a:p>
        </p:txBody>
      </p:sp>
      <p:sp>
        <p:nvSpPr>
          <p:cNvPr id="28" name="Shape 28"/>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r>
              <a:rPr lang="en-US"/>
              <a:t>Click to edit Master subtitle style</a:t>
            </a:r>
            <a:endParaRPr/>
          </a:p>
        </p:txBody>
      </p:sp>
    </p:spTree>
    <p:extLst>
      <p:ext uri="{BB962C8B-B14F-4D97-AF65-F5344CB8AC3E}">
        <p14:creationId xmlns:p14="http://schemas.microsoft.com/office/powerpoint/2010/main" val="331656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42" name="Shape 42"/>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43" name="Shape 43"/>
          <p:cNvSpPr txBox="1">
            <a:spLocks noGrp="1"/>
          </p:cNvSpPr>
          <p:nvPr>
            <p:ph type="sldNum" idx="12"/>
          </p:nvPr>
        </p:nvSpPr>
        <p:spPr>
          <a:xfrm>
            <a:off x="11205845" y="6333134"/>
            <a:ext cx="731600" cy="525000"/>
          </a:xfrm>
          <a:prstGeom prst="rect">
            <a:avLst/>
          </a:prstGeom>
        </p:spPr>
        <p:txBody>
          <a:bodyPr wrap="square" lIns="91425" tIns="91425" rIns="91425" bIns="91425" anchor="t"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551592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46" name="Shape 46"/>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pPr lvl="0"/>
            <a:r>
              <a:rPr lang="en-US"/>
              <a:t>Click to edit Master text styles</a:t>
            </a:r>
          </a:p>
        </p:txBody>
      </p:sp>
      <p:sp>
        <p:nvSpPr>
          <p:cNvPr id="47" name="Shape 47"/>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pPr lvl="0"/>
            <a:r>
              <a:rPr lang="en-US"/>
              <a:t>Click to edit Master text styles</a:t>
            </a:r>
          </a:p>
        </p:txBody>
      </p:sp>
      <p:sp>
        <p:nvSpPr>
          <p:cNvPr id="48" name="Shape 48"/>
          <p:cNvSpPr txBox="1">
            <a:spLocks noGrp="1"/>
          </p:cNvSpPr>
          <p:nvPr>
            <p:ph type="sldNum" idx="12"/>
          </p:nvPr>
        </p:nvSpPr>
        <p:spPr>
          <a:xfrm>
            <a:off x="11205845" y="6333134"/>
            <a:ext cx="731600" cy="525000"/>
          </a:xfrm>
          <a:prstGeom prst="rect">
            <a:avLst/>
          </a:prstGeom>
        </p:spPr>
        <p:txBody>
          <a:bodyPr wrap="square" lIns="91425" tIns="91425" rIns="91425" bIns="91425" anchor="t"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1371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a:t>Click to edit Master title style</a:t>
            </a:r>
            <a:endParaRPr/>
          </a:p>
        </p:txBody>
      </p:sp>
      <p:sp>
        <p:nvSpPr>
          <p:cNvPr id="51" name="Shape 51"/>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pPr lvl="0"/>
            <a:r>
              <a:rPr lang="en-US"/>
              <a:t>Click to edit Master text styles</a:t>
            </a:r>
          </a:p>
        </p:txBody>
      </p:sp>
      <p:sp>
        <p:nvSpPr>
          <p:cNvPr id="52" name="Shape 52"/>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pPr lvl="0"/>
            <a:r>
              <a:rPr lang="en-US"/>
              <a:t>Click to edit Master text styles</a:t>
            </a:r>
          </a:p>
        </p:txBody>
      </p:sp>
      <p:sp>
        <p:nvSpPr>
          <p:cNvPr id="53" name="Shape 53"/>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pPr lvl="0"/>
            <a:r>
              <a:rPr lang="en-US"/>
              <a:t>Click to edit Master text styles</a:t>
            </a:r>
          </a:p>
        </p:txBody>
      </p:sp>
      <p:sp>
        <p:nvSpPr>
          <p:cNvPr id="54" name="Shape 54"/>
          <p:cNvSpPr txBox="1">
            <a:spLocks noGrp="1"/>
          </p:cNvSpPr>
          <p:nvPr>
            <p:ph type="sldNum" idx="12"/>
          </p:nvPr>
        </p:nvSpPr>
        <p:spPr>
          <a:xfrm>
            <a:off x="11205845" y="6333134"/>
            <a:ext cx="731600" cy="525000"/>
          </a:xfrm>
          <a:prstGeom prst="rect">
            <a:avLst/>
          </a:prstGeom>
        </p:spPr>
        <p:txBody>
          <a:bodyPr wrap="square" lIns="91425" tIns="91425" rIns="91425" bIns="91425" anchor="t"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895385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57" name="Shape 57"/>
          <p:cNvSpPr txBox="1">
            <a:spLocks noGrp="1"/>
          </p:cNvSpPr>
          <p:nvPr>
            <p:ph type="sldNum" idx="12"/>
          </p:nvPr>
        </p:nvSpPr>
        <p:spPr>
          <a:xfrm>
            <a:off x="11205845" y="6333134"/>
            <a:ext cx="731600" cy="525000"/>
          </a:xfrm>
          <a:prstGeom prst="rect">
            <a:avLst/>
          </a:prstGeom>
        </p:spPr>
        <p:txBody>
          <a:bodyPr wrap="square" lIns="91425" tIns="91425" rIns="91425" bIns="91425" anchor="t"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88847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pPr lvl="0"/>
            <a:r>
              <a:rPr lang="en-US"/>
              <a:t>Click to edit Master text styles</a:t>
            </a:r>
          </a:p>
        </p:txBody>
      </p:sp>
      <p:sp>
        <p:nvSpPr>
          <p:cNvPr id="60" name="Shape 60"/>
          <p:cNvSpPr txBox="1">
            <a:spLocks noGrp="1"/>
          </p:cNvSpPr>
          <p:nvPr>
            <p:ph type="sldNum" idx="12"/>
          </p:nvPr>
        </p:nvSpPr>
        <p:spPr>
          <a:xfrm>
            <a:off x="-123" y="6333125"/>
            <a:ext cx="12192000" cy="525000"/>
          </a:xfrm>
          <a:prstGeom prst="rect">
            <a:avLst/>
          </a:prstGeom>
        </p:spPr>
        <p:txBody>
          <a:bodyPr wrap="square" lIns="91425" tIns="91425" rIns="91425" bIns="91425" anchor="t" anchorCtr="0">
            <a:noAutofit/>
          </a:body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4227997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11205845" y="6333134"/>
            <a:ext cx="731600" cy="525000"/>
          </a:xfrm>
          <a:prstGeom prst="rect">
            <a:avLst/>
          </a:prstGeom>
        </p:spPr>
        <p:txBody>
          <a:bodyPr wrap="square" lIns="91425" tIns="91425" rIns="91425" bIns="91425" anchor="t"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7877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Shape 64"/>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pPr lvl="0">
              <a:spcBef>
                <a:spcPts val="0"/>
              </a:spcBef>
              <a:buNone/>
            </a:pPr>
            <a:endParaRPr sz="1400"/>
          </a:p>
        </p:txBody>
      </p:sp>
      <p:sp>
        <p:nvSpPr>
          <p:cNvPr id="65" name="Shape 65"/>
          <p:cNvSpPr txBox="1">
            <a:spLocks noGrp="1"/>
          </p:cNvSpPr>
          <p:nvPr>
            <p:ph type="sldNum" idx="12"/>
          </p:nvPr>
        </p:nvSpPr>
        <p:spPr>
          <a:xfrm>
            <a:off x="11205845" y="6333134"/>
            <a:ext cx="731600" cy="525000"/>
          </a:xfrm>
          <a:prstGeom prst="rect">
            <a:avLst/>
          </a:prstGeom>
        </p:spPr>
        <p:txBody>
          <a:bodyPr wrap="square" lIns="91425" tIns="91425" rIns="91425" bIns="91425" anchor="t"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514216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dirty="0"/>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11205845" y="6333134"/>
            <a:ext cx="731600" cy="525000"/>
          </a:xfrm>
          <a:prstGeom prst="rect">
            <a:avLst/>
          </a:prstGeom>
          <a:noFill/>
          <a:ln>
            <a:noFill/>
          </a:ln>
        </p:spPr>
        <p:txBody>
          <a:bodyPr wrap="square" lIns="91425" tIns="91425" rIns="91425" bIns="91425" anchor="t" anchorCtr="0">
            <a:noAutofit/>
          </a:bodyPr>
          <a:lstStyle/>
          <a:p>
            <a:pPr algn="r"/>
            <a:fld id="{00000000-1234-1234-1234-123412341234}" type="slidenum">
              <a:rPr lang="en" sz="1300" b="1" smtClean="0">
                <a:solidFill>
                  <a:srgbClr val="0091EA"/>
                </a:solidFill>
                <a:latin typeface="Source Sans Pro"/>
                <a:ea typeface="Source Sans Pro"/>
                <a:cs typeface="Source Sans Pro"/>
                <a:sym typeface="Source Sans Pro"/>
              </a:rPr>
              <a:pPr algn="r"/>
              <a:t>‹#›</a:t>
            </a:fld>
            <a:endParaRPr lang="en" sz="1300" b="1" dirty="0">
              <a:solidFill>
                <a:srgbClr val="0091EA"/>
              </a:solidFill>
              <a:latin typeface="Source Sans Pro"/>
              <a:ea typeface="Source Sans Pro"/>
              <a:cs typeface="Source Sans Pro"/>
              <a:sym typeface="Source Sans Pro"/>
            </a:endParaRPr>
          </a:p>
        </p:txBody>
      </p:sp>
      <p:pic>
        <p:nvPicPr>
          <p:cNvPr id="2" name="Picture 1">
            <a:extLst>
              <a:ext uri="{FF2B5EF4-FFF2-40B4-BE49-F238E27FC236}">
                <a16:creationId xmlns:a16="http://schemas.microsoft.com/office/drawing/2014/main" id="{000F45B9-0DB0-A0E3-FEB5-9B958350DC83}"/>
              </a:ext>
            </a:extLst>
          </p:cNvPr>
          <p:cNvPicPr>
            <a:picLocks noChangeAspect="1"/>
          </p:cNvPicPr>
          <p:nvPr userDrawn="1"/>
        </p:nvPicPr>
        <p:blipFill>
          <a:blip r:embed="rId14"/>
          <a:stretch>
            <a:fillRect/>
          </a:stretch>
        </p:blipFill>
        <p:spPr>
          <a:xfrm>
            <a:off x="13062" y="-2764"/>
            <a:ext cx="666205" cy="666205"/>
          </a:xfrm>
          <a:prstGeom prst="rect">
            <a:avLst/>
          </a:prstGeom>
        </p:spPr>
      </p:pic>
    </p:spTree>
    <p:extLst>
      <p:ext uri="{BB962C8B-B14F-4D97-AF65-F5344CB8AC3E}">
        <p14:creationId xmlns:p14="http://schemas.microsoft.com/office/powerpoint/2010/main" val="2805919862"/>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thruBlk="1"/>
  </p:transition>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2.em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console.aws.amazon.com/ec2/" TargetMode="External"/><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hyperlink" Target="https://aws.amazon.com/free/"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docs.aws.amazon.com/AWSEC2/latest/UserGuide/AccessingInstances.html" TargetMode="External"/><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5" Type="http://schemas.openxmlformats.org/officeDocument/2006/relationships/image" Target="../media/image15.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image" Target="../media/image26.jpe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image" Target="../media/image26.jpe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51399-7189-F13E-36A2-09C4D7629110}"/>
              </a:ext>
            </a:extLst>
          </p:cNvPr>
          <p:cNvPicPr>
            <a:picLocks noChangeAspect="1"/>
          </p:cNvPicPr>
          <p:nvPr/>
        </p:nvPicPr>
        <p:blipFill>
          <a:blip r:embed="rId3"/>
          <a:stretch>
            <a:fillRect/>
          </a:stretch>
        </p:blipFill>
        <p:spPr>
          <a:xfrm>
            <a:off x="1721241" y="1863896"/>
            <a:ext cx="6667500" cy="2905125"/>
          </a:xfrm>
          <a:prstGeom prst="rect">
            <a:avLst/>
          </a:prstGeom>
        </p:spPr>
      </p:pic>
    </p:spTree>
    <p:extLst>
      <p:ext uri="{BB962C8B-B14F-4D97-AF65-F5344CB8AC3E}">
        <p14:creationId xmlns:p14="http://schemas.microsoft.com/office/powerpoint/2010/main" val="174896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972800" cy="719328"/>
          </a:xfrm>
        </p:spPr>
        <p:txBody>
          <a:bodyPr/>
          <a:lstStyle/>
          <a:p>
            <a:r>
              <a:rPr lang="en-US" sz="2667" b="1" dirty="0">
                <a:solidFill>
                  <a:schemeClr val="accent6">
                    <a:lumMod val="75000"/>
                  </a:schemeClr>
                </a:solidFill>
                <a:latin typeface="+mj-lt"/>
              </a:rPr>
              <a:t>What is AWS?</a:t>
            </a:r>
          </a:p>
        </p:txBody>
      </p:sp>
      <p:pic>
        <p:nvPicPr>
          <p:cNvPr id="3" name="What is AW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2400" y="889000"/>
            <a:ext cx="9245600" cy="5029200"/>
          </a:xfrm>
          <a:prstGeom prst="rect">
            <a:avLst/>
          </a:prstGeom>
        </p:spPr>
      </p:pic>
      <p:sp>
        <p:nvSpPr>
          <p:cNvPr id="4" name="TextBox 3"/>
          <p:cNvSpPr txBox="1"/>
          <p:nvPr/>
        </p:nvSpPr>
        <p:spPr>
          <a:xfrm>
            <a:off x="203200" y="6191972"/>
            <a:ext cx="7133555" cy="297454"/>
          </a:xfrm>
          <a:prstGeom prst="rect">
            <a:avLst/>
          </a:prstGeom>
          <a:noFill/>
        </p:spPr>
        <p:txBody>
          <a:bodyPr wrap="square" rtlCol="0">
            <a:spAutoFit/>
          </a:bodyPr>
          <a:lstStyle/>
          <a:p>
            <a:r>
              <a:rPr lang="en-US" sz="1333" dirty="0"/>
              <a:t>Link: https://www.youtube.com/watch?v=a9__D53WsUs</a:t>
            </a:r>
          </a:p>
        </p:txBody>
      </p:sp>
    </p:spTree>
    <p:extLst>
      <p:ext uri="{BB962C8B-B14F-4D97-AF65-F5344CB8AC3E}">
        <p14:creationId xmlns:p14="http://schemas.microsoft.com/office/powerpoint/2010/main" val="11597718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5000" y="990601"/>
            <a:ext cx="10591800" cy="4687950"/>
          </a:xfrm>
          <a:prstGeom prst="rect">
            <a:avLst/>
          </a:prstGeom>
          <a:noFill/>
        </p:spPr>
        <p:txBody>
          <a:bodyPr wrap="square" rtlCol="0">
            <a:spAutoFit/>
          </a:bodyPr>
          <a:lstStyle/>
          <a:p>
            <a:r>
              <a:rPr lang="en-US" sz="3733" b="1" dirty="0">
                <a:solidFill>
                  <a:schemeClr val="accent6">
                    <a:lumMod val="75000"/>
                  </a:schemeClr>
                </a:solidFill>
              </a:rPr>
              <a:t>Contents:</a:t>
            </a:r>
          </a:p>
          <a:p>
            <a:pPr marL="1219170" lvl="1" indent="-609585">
              <a:buFont typeface="Arial" pitchFamily="34" charset="0"/>
              <a:buChar char="•"/>
            </a:pPr>
            <a:r>
              <a:rPr lang="en-US" sz="3733" dirty="0">
                <a:solidFill>
                  <a:srgbClr val="FFC000"/>
                </a:solidFill>
              </a:rPr>
              <a:t>What is AWS</a:t>
            </a:r>
          </a:p>
          <a:p>
            <a:pPr marL="1219170" lvl="1" indent="-609585">
              <a:buFont typeface="Arial" pitchFamily="34" charset="0"/>
              <a:buChar char="•"/>
            </a:pPr>
            <a:r>
              <a:rPr lang="en-US" sz="3733" b="1" dirty="0">
                <a:solidFill>
                  <a:srgbClr val="FFC000"/>
                </a:solidFill>
              </a:rPr>
              <a:t>AWS Account setup and billing alarms</a:t>
            </a:r>
          </a:p>
          <a:p>
            <a:pPr marL="1219170" lvl="1" indent="-609585">
              <a:buFont typeface="Arial" pitchFamily="34" charset="0"/>
              <a:buChar char="•"/>
            </a:pPr>
            <a:r>
              <a:rPr lang="en-US" sz="3733" dirty="0">
                <a:solidFill>
                  <a:srgbClr val="FFC000"/>
                </a:solidFill>
              </a:rPr>
              <a:t>Compute services</a:t>
            </a:r>
          </a:p>
          <a:p>
            <a:pPr marL="1219170" lvl="1" indent="-609585">
              <a:buFont typeface="Arial" pitchFamily="34" charset="0"/>
              <a:buChar char="•"/>
            </a:pPr>
            <a:r>
              <a:rPr lang="en-US" sz="3733" dirty="0">
                <a:solidFill>
                  <a:srgbClr val="FFC000"/>
                </a:solidFill>
              </a:rPr>
              <a:t>Storage services (S3 Buckets, EBS )</a:t>
            </a:r>
          </a:p>
          <a:p>
            <a:pPr marL="1219170" lvl="1" indent="-609585">
              <a:buFont typeface="Arial" pitchFamily="34" charset="0"/>
              <a:buChar char="•"/>
            </a:pPr>
            <a:r>
              <a:rPr lang="en-US" sz="3733" dirty="0">
                <a:solidFill>
                  <a:srgbClr val="FFC000"/>
                </a:solidFill>
              </a:rPr>
              <a:t>Database services (RDS, Dynamo DB)</a:t>
            </a:r>
          </a:p>
          <a:p>
            <a:pPr marL="1219170" lvl="1" indent="-609585">
              <a:buFont typeface="Arial" pitchFamily="34" charset="0"/>
              <a:buChar char="•"/>
            </a:pPr>
            <a:r>
              <a:rPr lang="en-US" sz="3733" dirty="0">
                <a:solidFill>
                  <a:srgbClr val="FFC000"/>
                </a:solidFill>
              </a:rPr>
              <a:t>Elastic Load Balancer (ELB)</a:t>
            </a:r>
          </a:p>
          <a:p>
            <a:pPr marL="1219170" lvl="1" indent="-609585">
              <a:buFont typeface="Arial" pitchFamily="34" charset="0"/>
              <a:buChar char="•"/>
            </a:pPr>
            <a:r>
              <a:rPr lang="en-US" sz="3733" dirty="0">
                <a:solidFill>
                  <a:srgbClr val="FFC000"/>
                </a:solidFill>
              </a:rPr>
              <a:t>IAM</a:t>
            </a:r>
          </a:p>
        </p:txBody>
      </p:sp>
    </p:spTree>
    <p:extLst>
      <p:ext uri="{BB962C8B-B14F-4D97-AF65-F5344CB8AC3E}">
        <p14:creationId xmlns:p14="http://schemas.microsoft.com/office/powerpoint/2010/main" val="279203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972800" cy="719328"/>
          </a:xfrm>
        </p:spPr>
        <p:txBody>
          <a:bodyPr/>
          <a:lstStyle/>
          <a:p>
            <a:r>
              <a:rPr lang="en-US" sz="2667" b="1" dirty="0">
                <a:solidFill>
                  <a:schemeClr val="accent6">
                    <a:lumMod val="75000"/>
                  </a:schemeClr>
                </a:solidFill>
                <a:latin typeface="+mj-lt"/>
              </a:rPr>
              <a:t>AWS Global Infrastructure Map</a:t>
            </a:r>
          </a:p>
        </p:txBody>
      </p:sp>
      <p:sp>
        <p:nvSpPr>
          <p:cNvPr id="5" name="Rectangle 4"/>
          <p:cNvSpPr/>
          <p:nvPr/>
        </p:nvSpPr>
        <p:spPr>
          <a:xfrm>
            <a:off x="406400" y="889001"/>
            <a:ext cx="11379200" cy="769634"/>
          </a:xfrm>
          <a:prstGeom prst="rect">
            <a:avLst/>
          </a:prstGeom>
        </p:spPr>
        <p:txBody>
          <a:bodyPr wrap="square">
            <a:spAutoFit/>
          </a:bodyPr>
          <a:lstStyle/>
          <a:p>
            <a:r>
              <a:rPr lang="en-US" sz="1467" dirty="0"/>
              <a:t>AWS serves over a million active customers in more than </a:t>
            </a:r>
            <a:r>
              <a:rPr lang="en-US" sz="1467" b="1" dirty="0">
                <a:solidFill>
                  <a:schemeClr val="tx2"/>
                </a:solidFill>
              </a:rPr>
              <a:t>190 countries</a:t>
            </a:r>
            <a:r>
              <a:rPr lang="en-US" sz="1467" dirty="0"/>
              <a:t>. AWS now spans </a:t>
            </a:r>
            <a:r>
              <a:rPr lang="en-US" sz="1467" b="1" dirty="0">
                <a:solidFill>
                  <a:schemeClr val="tx2"/>
                </a:solidFill>
              </a:rPr>
              <a:t>77 Availability Zones </a:t>
            </a:r>
            <a:r>
              <a:rPr lang="en-US" sz="1467" dirty="0"/>
              <a:t>within </a:t>
            </a:r>
            <a:r>
              <a:rPr lang="en-US" sz="1467" b="1" dirty="0">
                <a:solidFill>
                  <a:schemeClr val="tx2"/>
                </a:solidFill>
              </a:rPr>
              <a:t>24 geographic regions </a:t>
            </a:r>
            <a:r>
              <a:rPr lang="en-US" sz="1467" dirty="0"/>
              <a:t>around the world and has announced plans for 18 more Availability Zones and 6 more AWS Regions in Australia, India, Indonesia, Japan, Spain, and Switzerland.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600200"/>
            <a:ext cx="10464800" cy="438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1354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719328"/>
          </a:xfrm>
        </p:spPr>
        <p:txBody>
          <a:bodyPr/>
          <a:lstStyle/>
          <a:p>
            <a:r>
              <a:rPr lang="en-US" sz="2667" b="1" dirty="0">
                <a:solidFill>
                  <a:schemeClr val="accent6">
                    <a:lumMod val="75000"/>
                  </a:schemeClr>
                </a:solidFill>
              </a:rPr>
              <a:t>AWS Global Infrastructure Map</a:t>
            </a:r>
            <a:endParaRPr lang="en-US" sz="2667" dirty="0"/>
          </a:p>
        </p:txBody>
      </p:sp>
      <p:cxnSp>
        <p:nvCxnSpPr>
          <p:cNvPr id="4" name="Straight Connector 3"/>
          <p:cNvCxnSpPr/>
          <p:nvPr/>
        </p:nvCxnSpPr>
        <p:spPr>
          <a:xfrm>
            <a:off x="3962400" y="1397000"/>
            <a:ext cx="0" cy="4572000"/>
          </a:xfrm>
          <a:prstGeom prst="line">
            <a:avLst/>
          </a:prstGeom>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711200" y="951884"/>
            <a:ext cx="2844800" cy="40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Regions</a:t>
            </a:r>
          </a:p>
        </p:txBody>
      </p:sp>
      <p:sp>
        <p:nvSpPr>
          <p:cNvPr id="7" name="Rounded Rectangle 6"/>
          <p:cNvSpPr/>
          <p:nvPr/>
        </p:nvSpPr>
        <p:spPr>
          <a:xfrm>
            <a:off x="4673600" y="935116"/>
            <a:ext cx="2844800" cy="4064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Availability Zones</a:t>
            </a:r>
          </a:p>
        </p:txBody>
      </p:sp>
      <p:sp>
        <p:nvSpPr>
          <p:cNvPr id="8" name="Rounded Rectangle 7"/>
          <p:cNvSpPr/>
          <p:nvPr/>
        </p:nvSpPr>
        <p:spPr>
          <a:xfrm>
            <a:off x="8636000" y="930184"/>
            <a:ext cx="2844800" cy="406400"/>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Edge Locations</a:t>
            </a:r>
          </a:p>
        </p:txBody>
      </p:sp>
      <p:sp>
        <p:nvSpPr>
          <p:cNvPr id="9" name="TextBox 8"/>
          <p:cNvSpPr txBox="1"/>
          <p:nvPr/>
        </p:nvSpPr>
        <p:spPr>
          <a:xfrm>
            <a:off x="537592" y="1600200"/>
            <a:ext cx="3323208" cy="4031873"/>
          </a:xfrm>
          <a:prstGeom prst="rect">
            <a:avLst/>
          </a:prstGeom>
          <a:noFill/>
        </p:spPr>
        <p:txBody>
          <a:bodyPr wrap="square" rtlCol="0">
            <a:spAutoFit/>
          </a:bodyPr>
          <a:lstStyle/>
          <a:p>
            <a:pPr marL="228594" indent="-228594">
              <a:buFont typeface="Wingdings" pitchFamily="2" charset="2"/>
              <a:buChar char="Ø"/>
            </a:pPr>
            <a:r>
              <a:rPr lang="en-US" sz="1600" dirty="0"/>
              <a:t>Physical Location in the world with multiple Availability Zones (AZ’s).  </a:t>
            </a:r>
          </a:p>
          <a:p>
            <a:pPr marL="228594" indent="-228594">
              <a:buFont typeface="Wingdings" pitchFamily="2" charset="2"/>
              <a:buChar char="Ø"/>
            </a:pPr>
            <a:r>
              <a:rPr lang="en-US" sz="1600" dirty="0"/>
              <a:t>It’s a geographical distinct location.</a:t>
            </a:r>
          </a:p>
          <a:p>
            <a:pPr marL="228594" indent="-228594">
              <a:buFont typeface="Wingdings" pitchFamily="2" charset="2"/>
              <a:buChar char="Ø"/>
            </a:pPr>
            <a:r>
              <a:rPr lang="en-US" sz="1600" dirty="0"/>
              <a:t>Every region is physically isolated from and independent of every other region in terms of location, power, water supply.</a:t>
            </a:r>
          </a:p>
          <a:p>
            <a:pPr marL="228594" indent="-228594">
              <a:buFont typeface="Wingdings" pitchFamily="2" charset="2"/>
              <a:buChar char="Ø"/>
            </a:pPr>
            <a:r>
              <a:rPr lang="en-US" sz="1600" dirty="0"/>
              <a:t>Each region has at least 2 AZ’s</a:t>
            </a:r>
          </a:p>
          <a:p>
            <a:pPr marL="228594" indent="-228594">
              <a:buFont typeface="Wingdings" pitchFamily="2" charset="2"/>
              <a:buChar char="Ø"/>
            </a:pPr>
            <a:r>
              <a:rPr lang="en-US" sz="1600" b="1" dirty="0"/>
              <a:t>AWS largest region is </a:t>
            </a:r>
            <a:r>
              <a:rPr lang="en-US" sz="1600" b="1" dirty="0">
                <a:solidFill>
                  <a:srgbClr val="FF0000"/>
                </a:solidFill>
              </a:rPr>
              <a:t>“US-EAST” (Northern Virginia) </a:t>
            </a:r>
          </a:p>
          <a:p>
            <a:pPr marL="228594" indent="-228594">
              <a:buFont typeface="Wingdings" pitchFamily="2" charset="2"/>
              <a:buChar char="Ø"/>
            </a:pPr>
            <a:r>
              <a:rPr lang="en-US" sz="1600" b="1" dirty="0">
                <a:solidFill>
                  <a:srgbClr val="FF0000"/>
                </a:solidFill>
              </a:rPr>
              <a:t>US-EAST1 is the region where you see all your billing information.</a:t>
            </a:r>
          </a:p>
          <a:p>
            <a:pPr marL="228594" indent="-228594">
              <a:buFont typeface="Wingdings" pitchFamily="2" charset="2"/>
              <a:buChar char="Ø"/>
            </a:pPr>
            <a:endParaRPr lang="en-US" sz="1600" dirty="0"/>
          </a:p>
        </p:txBody>
      </p:sp>
      <p:sp>
        <p:nvSpPr>
          <p:cNvPr id="10" name="TextBox 9"/>
          <p:cNvSpPr txBox="1"/>
          <p:nvPr/>
        </p:nvSpPr>
        <p:spPr>
          <a:xfrm>
            <a:off x="4434396" y="1571585"/>
            <a:ext cx="3323208" cy="5262979"/>
          </a:xfrm>
          <a:prstGeom prst="rect">
            <a:avLst/>
          </a:prstGeom>
          <a:noFill/>
        </p:spPr>
        <p:txBody>
          <a:bodyPr wrap="square" rtlCol="0">
            <a:spAutoFit/>
          </a:bodyPr>
          <a:lstStyle/>
          <a:p>
            <a:pPr marL="228594" indent="-228594">
              <a:buFont typeface="Wingdings" pitchFamily="2" charset="2"/>
              <a:buChar char="Ø"/>
            </a:pPr>
            <a:r>
              <a:rPr lang="en-US" sz="1600" dirty="0"/>
              <a:t>Availability Zones consist of one or more discrete data centers, each with redundant power, networking, and connectivity, housed in separate facilities.</a:t>
            </a:r>
          </a:p>
          <a:p>
            <a:pPr marL="228594" indent="-228594">
              <a:buFont typeface="Wingdings" pitchFamily="2" charset="2"/>
              <a:buChar char="Ø"/>
            </a:pPr>
            <a:r>
              <a:rPr lang="en-US" sz="1600" dirty="0"/>
              <a:t>AZ’s offer you the ability to operate production applications and databases that are more highly available, fault tolerant, and scalable than would be possible from a single data center.</a:t>
            </a:r>
          </a:p>
          <a:p>
            <a:pPr marL="228594" indent="-228594">
              <a:buFont typeface="Wingdings" pitchFamily="2" charset="2"/>
              <a:buChar char="Ø"/>
            </a:pPr>
            <a:r>
              <a:rPr lang="en-US" sz="1600" b="1" dirty="0">
                <a:solidFill>
                  <a:srgbClr val="FF0000"/>
                </a:solidFill>
              </a:rPr>
              <a:t>AZ’s are represented by region code, followed by a letter identifier. Ex. “us-east-1a”.</a:t>
            </a:r>
          </a:p>
          <a:p>
            <a:pPr marL="228594" indent="-228594">
              <a:buFont typeface="Wingdings" pitchFamily="2" charset="2"/>
              <a:buChar char="Ø"/>
            </a:pPr>
            <a:r>
              <a:rPr lang="en-US" sz="1600" b="1" dirty="0">
                <a:solidFill>
                  <a:srgbClr val="FF0000"/>
                </a:solidFill>
              </a:rPr>
              <a:t>“</a:t>
            </a:r>
            <a:r>
              <a:rPr lang="en-US" sz="1600" b="1" dirty="0" err="1">
                <a:solidFill>
                  <a:srgbClr val="FF0000"/>
                </a:solidFill>
              </a:rPr>
              <a:t>MultiAZ</a:t>
            </a:r>
            <a:r>
              <a:rPr lang="en-US" sz="1600" b="1" dirty="0">
                <a:solidFill>
                  <a:srgbClr val="FF0000"/>
                </a:solidFill>
              </a:rPr>
              <a:t>”, </a:t>
            </a:r>
            <a:r>
              <a:rPr lang="en-US" sz="1600" dirty="0"/>
              <a:t>distributing your instance across multiple AZ’s allows failover configuration for handling request when goes down.</a:t>
            </a:r>
          </a:p>
        </p:txBody>
      </p:sp>
      <p:cxnSp>
        <p:nvCxnSpPr>
          <p:cNvPr id="11" name="Straight Connector 10"/>
          <p:cNvCxnSpPr/>
          <p:nvPr/>
        </p:nvCxnSpPr>
        <p:spPr>
          <a:xfrm>
            <a:off x="8128000" y="1336584"/>
            <a:ext cx="0" cy="45720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96796" y="1600201"/>
            <a:ext cx="3323208" cy="3785652"/>
          </a:xfrm>
          <a:prstGeom prst="rect">
            <a:avLst/>
          </a:prstGeom>
          <a:noFill/>
        </p:spPr>
        <p:txBody>
          <a:bodyPr wrap="square" rtlCol="0">
            <a:spAutoFit/>
          </a:bodyPr>
          <a:lstStyle/>
          <a:p>
            <a:pPr marL="228594" indent="-228594">
              <a:buFont typeface="Wingdings" pitchFamily="2" charset="2"/>
              <a:buChar char="Ø"/>
            </a:pPr>
            <a:r>
              <a:rPr lang="en-US" sz="1600" b="1" dirty="0">
                <a:solidFill>
                  <a:srgbClr val="FF0000"/>
                </a:solidFill>
              </a:rPr>
              <a:t>An Edge location is a data center owned by a trusted partner of AWS which has a direct </a:t>
            </a:r>
            <a:r>
              <a:rPr lang="en-US" sz="1600" dirty="0"/>
              <a:t>connection to the AWS network.</a:t>
            </a:r>
          </a:p>
          <a:p>
            <a:pPr marL="228594" indent="-228594">
              <a:buFont typeface="Wingdings" pitchFamily="2" charset="2"/>
              <a:buChar char="Ø"/>
            </a:pPr>
            <a:r>
              <a:rPr lang="en-US" sz="1600" dirty="0"/>
              <a:t>These location serve requests for </a:t>
            </a:r>
            <a:r>
              <a:rPr lang="en-US" sz="1600" dirty="0" err="1"/>
              <a:t>CloudFront</a:t>
            </a:r>
            <a:r>
              <a:rPr lang="en-US" sz="1600" dirty="0"/>
              <a:t> &amp; Route 53. Requests going to either of these services will be routed to the nearest edge location automatically.</a:t>
            </a:r>
          </a:p>
          <a:p>
            <a:pPr marL="228594" indent="-228594">
              <a:buFont typeface="Wingdings" pitchFamily="2" charset="2"/>
              <a:buChar char="Ø"/>
            </a:pPr>
            <a:r>
              <a:rPr lang="en-US" sz="1600" dirty="0"/>
              <a:t>S3 transfer acceleration traffic &amp; API Gateway endpoint traffic also use the AWS Edge network.</a:t>
            </a:r>
          </a:p>
        </p:txBody>
      </p:sp>
    </p:spTree>
    <p:extLst>
      <p:ext uri="{BB962C8B-B14F-4D97-AF65-F5344CB8AC3E}">
        <p14:creationId xmlns:p14="http://schemas.microsoft.com/office/powerpoint/2010/main" val="392994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circle(in)">
                                      <p:cBhvr>
                                        <p:cTn id="34" dur="2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74639"/>
            <a:ext cx="10566400" cy="715963"/>
          </a:xfrm>
        </p:spPr>
        <p:txBody>
          <a:bodyPr>
            <a:noAutofit/>
          </a:bodyPr>
          <a:lstStyle/>
          <a:p>
            <a:r>
              <a:rPr lang="en-US" sz="2667" b="1" dirty="0">
                <a:solidFill>
                  <a:schemeClr val="accent6">
                    <a:lumMod val="75000"/>
                  </a:schemeClr>
                </a:solidFill>
                <a:latin typeface="+mj-lt"/>
              </a:rPr>
              <a:t>The Good News is that Cloud isn’t an ‘All or Nothing’ Choice</a:t>
            </a:r>
          </a:p>
        </p:txBody>
      </p:sp>
      <p:pic>
        <p:nvPicPr>
          <p:cNvPr id="9" name="Picture 8" descr="builkding.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8188" y="1891886"/>
            <a:ext cx="1057773" cy="2012613"/>
          </a:xfrm>
          <a:prstGeom prst="rect">
            <a:avLst/>
          </a:prstGeom>
        </p:spPr>
      </p:pic>
      <p:sp>
        <p:nvSpPr>
          <p:cNvPr id="13" name="Rectangle 12"/>
          <p:cNvSpPr>
            <a:spLocks/>
          </p:cNvSpPr>
          <p:nvPr/>
        </p:nvSpPr>
        <p:spPr bwMode="auto">
          <a:xfrm>
            <a:off x="-117852" y="4038600"/>
            <a:ext cx="2347635" cy="61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1867" b="1" kern="1200" dirty="0">
                <a:solidFill>
                  <a:schemeClr val="accent5">
                    <a:lumMod val="50000"/>
                  </a:schemeClr>
                </a:solidFill>
                <a:sym typeface="Sketchetik Light" charset="0"/>
              </a:rPr>
              <a:t>Corporate </a:t>
            </a:r>
            <a:br>
              <a:rPr lang="en-US" sz="1867" b="1" kern="1200" dirty="0">
                <a:solidFill>
                  <a:schemeClr val="accent5">
                    <a:lumMod val="50000"/>
                  </a:schemeClr>
                </a:solidFill>
                <a:sym typeface="Sketchetik Light" charset="0"/>
              </a:rPr>
            </a:br>
            <a:r>
              <a:rPr lang="en-US" sz="1867" b="1" kern="1200" dirty="0">
                <a:solidFill>
                  <a:schemeClr val="accent5">
                    <a:lumMod val="50000"/>
                  </a:schemeClr>
                </a:solidFill>
                <a:sym typeface="Sketchetik Light" charset="0"/>
              </a:rPr>
              <a:t>Data Centers</a:t>
            </a:r>
          </a:p>
        </p:txBody>
      </p:sp>
      <p:pic>
        <p:nvPicPr>
          <p:cNvPr id="14" name="Picture 13" descr="clou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48177" y="2603808"/>
            <a:ext cx="1852355" cy="1156939"/>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39554" y="3105370"/>
            <a:ext cx="1269601" cy="475711"/>
          </a:xfrm>
          <a:prstGeom prst="rect">
            <a:avLst/>
          </a:prstGeom>
        </p:spPr>
      </p:pic>
      <p:sp>
        <p:nvSpPr>
          <p:cNvPr id="4" name="Oval 3"/>
          <p:cNvSpPr/>
          <p:nvPr/>
        </p:nvSpPr>
        <p:spPr>
          <a:xfrm>
            <a:off x="1718809" y="2057400"/>
            <a:ext cx="5588000" cy="233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2" name="Oval 21"/>
          <p:cNvSpPr/>
          <p:nvPr/>
        </p:nvSpPr>
        <p:spPr>
          <a:xfrm>
            <a:off x="4503367" y="2057400"/>
            <a:ext cx="5588000" cy="2336800"/>
          </a:xfrm>
          <a:prstGeom prst="ellipse">
            <a:avLst/>
          </a:prstGeom>
          <a:noFill/>
          <a:ln>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TextBox 4"/>
          <p:cNvSpPr txBox="1"/>
          <p:nvPr/>
        </p:nvSpPr>
        <p:spPr>
          <a:xfrm>
            <a:off x="2147375" y="2710354"/>
            <a:ext cx="2438400" cy="913199"/>
          </a:xfrm>
          <a:prstGeom prst="rect">
            <a:avLst/>
          </a:prstGeom>
          <a:noFill/>
        </p:spPr>
        <p:txBody>
          <a:bodyPr wrap="square" rtlCol="0">
            <a:spAutoFit/>
          </a:bodyPr>
          <a:lstStyle/>
          <a:p>
            <a:pPr algn="ctr"/>
            <a:r>
              <a:rPr lang="en-US" sz="2667" b="1" dirty="0">
                <a:solidFill>
                  <a:schemeClr val="accent5">
                    <a:lumMod val="50000"/>
                  </a:schemeClr>
                </a:solidFill>
              </a:rPr>
              <a:t>On-Premises Resources</a:t>
            </a:r>
          </a:p>
        </p:txBody>
      </p:sp>
      <p:sp>
        <p:nvSpPr>
          <p:cNvPr id="23" name="TextBox 22"/>
          <p:cNvSpPr txBox="1"/>
          <p:nvPr/>
        </p:nvSpPr>
        <p:spPr>
          <a:xfrm>
            <a:off x="7243208" y="2710353"/>
            <a:ext cx="2438400" cy="913199"/>
          </a:xfrm>
          <a:prstGeom prst="rect">
            <a:avLst/>
          </a:prstGeom>
          <a:noFill/>
        </p:spPr>
        <p:txBody>
          <a:bodyPr wrap="square" rtlCol="0">
            <a:spAutoFit/>
          </a:bodyPr>
          <a:lstStyle/>
          <a:p>
            <a:pPr algn="ctr"/>
            <a:r>
              <a:rPr lang="en-US" sz="2667" b="1" dirty="0">
                <a:solidFill>
                  <a:schemeClr val="accent5">
                    <a:lumMod val="50000"/>
                  </a:schemeClr>
                </a:solidFill>
              </a:rPr>
              <a:t>Cloud Resources</a:t>
            </a:r>
          </a:p>
        </p:txBody>
      </p:sp>
      <p:sp>
        <p:nvSpPr>
          <p:cNvPr id="24" name="TextBox 23"/>
          <p:cNvSpPr txBox="1"/>
          <p:nvPr/>
        </p:nvSpPr>
        <p:spPr>
          <a:xfrm>
            <a:off x="4647997" y="2915538"/>
            <a:ext cx="2438400" cy="502766"/>
          </a:xfrm>
          <a:prstGeom prst="rect">
            <a:avLst/>
          </a:prstGeom>
          <a:noFill/>
        </p:spPr>
        <p:txBody>
          <a:bodyPr wrap="square" rtlCol="0">
            <a:spAutoFit/>
          </a:bodyPr>
          <a:lstStyle/>
          <a:p>
            <a:pPr algn="ctr"/>
            <a:r>
              <a:rPr lang="en-US" sz="2667" b="1" dirty="0">
                <a:solidFill>
                  <a:schemeClr val="accent5">
                    <a:lumMod val="50000"/>
                  </a:schemeClr>
                </a:solidFill>
              </a:rPr>
              <a:t>Integration</a:t>
            </a:r>
          </a:p>
        </p:txBody>
      </p:sp>
    </p:spTree>
    <p:extLst>
      <p:ext uri="{BB962C8B-B14F-4D97-AF65-F5344CB8AC3E}">
        <p14:creationId xmlns:p14="http://schemas.microsoft.com/office/powerpoint/2010/main" val="384400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5000" y="990601"/>
            <a:ext cx="10591800" cy="5262403"/>
          </a:xfrm>
          <a:prstGeom prst="rect">
            <a:avLst/>
          </a:prstGeom>
          <a:noFill/>
        </p:spPr>
        <p:txBody>
          <a:bodyPr wrap="square" rtlCol="0">
            <a:spAutoFit/>
          </a:bodyPr>
          <a:lstStyle/>
          <a:p>
            <a:r>
              <a:rPr lang="en-US" sz="3733" b="1" dirty="0">
                <a:solidFill>
                  <a:schemeClr val="accent6">
                    <a:lumMod val="75000"/>
                  </a:schemeClr>
                </a:solidFill>
              </a:rPr>
              <a:t>Contents:</a:t>
            </a:r>
          </a:p>
          <a:p>
            <a:pPr marL="1219170" lvl="1" indent="-609585">
              <a:buFont typeface="Arial" pitchFamily="34" charset="0"/>
              <a:buChar char="•"/>
            </a:pPr>
            <a:r>
              <a:rPr lang="en-US" sz="3733" dirty="0">
                <a:solidFill>
                  <a:schemeClr val="accent6">
                    <a:lumMod val="75000"/>
                  </a:schemeClr>
                </a:solidFill>
              </a:rPr>
              <a:t>What is AWS</a:t>
            </a:r>
          </a:p>
          <a:p>
            <a:pPr marL="1219170" lvl="1" indent="-609585">
              <a:buFont typeface="Arial" pitchFamily="34" charset="0"/>
              <a:buChar char="•"/>
            </a:pPr>
            <a:r>
              <a:rPr lang="en-US" sz="3733" dirty="0">
                <a:solidFill>
                  <a:schemeClr val="accent6">
                    <a:lumMod val="75000"/>
                  </a:schemeClr>
                </a:solidFill>
              </a:rPr>
              <a:t>Why are enterprises choosing AWS?</a:t>
            </a:r>
          </a:p>
          <a:p>
            <a:pPr marL="1219170" lvl="1" indent="-609585">
              <a:buFont typeface="Arial" pitchFamily="34" charset="0"/>
              <a:buChar char="•"/>
            </a:pPr>
            <a:r>
              <a:rPr lang="en-US" sz="3733" b="1" dirty="0">
                <a:solidFill>
                  <a:schemeClr val="accent6">
                    <a:lumMod val="75000"/>
                  </a:schemeClr>
                </a:solidFill>
              </a:rPr>
              <a:t>AWS Account setup and billing alarms</a:t>
            </a:r>
          </a:p>
          <a:p>
            <a:pPr marL="1219170" lvl="1" indent="-609585">
              <a:buFont typeface="Arial" pitchFamily="34" charset="0"/>
              <a:buChar char="•"/>
            </a:pPr>
            <a:r>
              <a:rPr lang="en-US" sz="3733" dirty="0">
                <a:solidFill>
                  <a:schemeClr val="accent6">
                    <a:lumMod val="75000"/>
                  </a:schemeClr>
                </a:solidFill>
              </a:rPr>
              <a:t>Compute services</a:t>
            </a:r>
          </a:p>
          <a:p>
            <a:pPr marL="1219170" lvl="1" indent="-609585">
              <a:buFont typeface="Arial" pitchFamily="34" charset="0"/>
              <a:buChar char="•"/>
            </a:pPr>
            <a:r>
              <a:rPr lang="en-US" sz="3733" dirty="0">
                <a:solidFill>
                  <a:schemeClr val="accent6">
                    <a:lumMod val="75000"/>
                  </a:schemeClr>
                </a:solidFill>
              </a:rPr>
              <a:t>Storage services (S3 Buckets, EBS )</a:t>
            </a:r>
          </a:p>
          <a:p>
            <a:pPr marL="1219170" lvl="1" indent="-609585">
              <a:buFont typeface="Arial" pitchFamily="34" charset="0"/>
              <a:buChar char="•"/>
            </a:pPr>
            <a:r>
              <a:rPr lang="en-US" sz="3733" dirty="0">
                <a:solidFill>
                  <a:schemeClr val="accent6">
                    <a:lumMod val="75000"/>
                  </a:schemeClr>
                </a:solidFill>
              </a:rPr>
              <a:t>Database services (RDS, Dynamo DB)</a:t>
            </a:r>
          </a:p>
          <a:p>
            <a:pPr marL="1219170" lvl="1" indent="-609585">
              <a:buFont typeface="Arial" pitchFamily="34" charset="0"/>
              <a:buChar char="•"/>
            </a:pPr>
            <a:r>
              <a:rPr lang="en-US" sz="3733" dirty="0">
                <a:solidFill>
                  <a:schemeClr val="accent6">
                    <a:lumMod val="75000"/>
                  </a:schemeClr>
                </a:solidFill>
              </a:rPr>
              <a:t>Elastic Load Balancer (ELB)</a:t>
            </a:r>
          </a:p>
          <a:p>
            <a:pPr marL="1219170" lvl="1" indent="-609585">
              <a:buFont typeface="Arial" pitchFamily="34" charset="0"/>
              <a:buChar char="•"/>
            </a:pPr>
            <a:r>
              <a:rPr lang="en-US" sz="3733" dirty="0">
                <a:solidFill>
                  <a:schemeClr val="accent6">
                    <a:lumMod val="75000"/>
                  </a:schemeClr>
                </a:solidFill>
              </a:rPr>
              <a:t>IAM</a:t>
            </a:r>
          </a:p>
        </p:txBody>
      </p:sp>
    </p:spTree>
    <p:extLst>
      <p:ext uri="{BB962C8B-B14F-4D97-AF65-F5344CB8AC3E}">
        <p14:creationId xmlns:p14="http://schemas.microsoft.com/office/powerpoint/2010/main" val="3912981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17" y="247"/>
            <a:ext cx="10972800" cy="719328"/>
          </a:xfrm>
        </p:spPr>
        <p:txBody>
          <a:bodyPr/>
          <a:lstStyle/>
          <a:p>
            <a:pPr lvl="1" algn="l" rtl="0">
              <a:spcBef>
                <a:spcPct val="0"/>
              </a:spcBef>
            </a:pPr>
            <a:r>
              <a:rPr lang="en-US" sz="3600" b="1"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AWS billing alarms</a:t>
            </a:r>
            <a:endParaRPr lang="en-US" sz="3600" dirty="0">
              <a:latin typeface="Lato" panose="020F0502020204030203" pitchFamily="34" charset="0"/>
              <a:ea typeface="Lato" panose="020F0502020204030203" pitchFamily="34" charset="0"/>
              <a:cs typeface="Lato" panose="020F0502020204030203" pitchFamily="34" charset="0"/>
            </a:endParaRPr>
          </a:p>
        </p:txBody>
      </p:sp>
      <p:sp>
        <p:nvSpPr>
          <p:cNvPr id="4" name="Rounded Rectangle 3"/>
          <p:cNvSpPr/>
          <p:nvPr/>
        </p:nvSpPr>
        <p:spPr>
          <a:xfrm>
            <a:off x="711200" y="990600"/>
            <a:ext cx="3251200" cy="40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67" dirty="0">
                <a:latin typeface="Lato" panose="020F0502020204030203" pitchFamily="34" charset="0"/>
                <a:ea typeface="Lato" panose="020F0502020204030203" pitchFamily="34" charset="0"/>
                <a:cs typeface="Lato" panose="020F0502020204030203" pitchFamily="34" charset="0"/>
              </a:rPr>
              <a:t>1. Billing Preferences</a:t>
            </a:r>
          </a:p>
        </p:txBody>
      </p:sp>
      <p:sp>
        <p:nvSpPr>
          <p:cNvPr id="5" name="Rounded Rectangle 4"/>
          <p:cNvSpPr/>
          <p:nvPr/>
        </p:nvSpPr>
        <p:spPr>
          <a:xfrm>
            <a:off x="4177931" y="990600"/>
            <a:ext cx="3280792" cy="406400"/>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67" dirty="0">
                <a:latin typeface="Lato" panose="020F0502020204030203" pitchFamily="34" charset="0"/>
                <a:ea typeface="Lato" panose="020F0502020204030203" pitchFamily="34" charset="0"/>
                <a:cs typeface="Lato" panose="020F0502020204030203" pitchFamily="34" charset="0"/>
              </a:rPr>
              <a:t>2. Budget</a:t>
            </a:r>
          </a:p>
        </p:txBody>
      </p:sp>
      <p:sp>
        <p:nvSpPr>
          <p:cNvPr id="6" name="Rounded Rectangle 5"/>
          <p:cNvSpPr/>
          <p:nvPr/>
        </p:nvSpPr>
        <p:spPr>
          <a:xfrm>
            <a:off x="7733932" y="990600"/>
            <a:ext cx="3287697" cy="406400"/>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67" dirty="0">
                <a:latin typeface="Lato" panose="020F0502020204030203" pitchFamily="34" charset="0"/>
                <a:ea typeface="Lato" panose="020F0502020204030203" pitchFamily="34" charset="0"/>
                <a:cs typeface="Lato" panose="020F0502020204030203" pitchFamily="34" charset="0"/>
              </a:rPr>
              <a:t>3. Cloud Watch</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23" y="1651740"/>
            <a:ext cx="11556747"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92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7170"/>
                                        </p:tgtEl>
                                        <p:attrNameLst>
                                          <p:attrName>style.visibility</p:attrName>
                                        </p:attrNameLst>
                                      </p:cBhvr>
                                      <p:to>
                                        <p:strVal val="visible"/>
                                      </p:to>
                                    </p:set>
                                    <p:animEffect transition="in" filter="wheel(1)">
                                      <p:cBhvr>
                                        <p:cTn id="22"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5000" y="584201"/>
            <a:ext cx="10591800" cy="5262403"/>
          </a:xfrm>
          <a:prstGeom prst="rect">
            <a:avLst/>
          </a:prstGeom>
          <a:noFill/>
        </p:spPr>
        <p:txBody>
          <a:bodyPr wrap="square" rtlCol="0">
            <a:spAutoFit/>
          </a:bodyPr>
          <a:lstStyle/>
          <a:p>
            <a:r>
              <a:rPr lang="en-US" sz="3733" b="1" dirty="0">
                <a:solidFill>
                  <a:schemeClr val="accent6">
                    <a:lumMod val="75000"/>
                  </a:schemeClr>
                </a:solidFill>
              </a:rPr>
              <a:t>Contents:</a:t>
            </a:r>
          </a:p>
          <a:p>
            <a:pPr marL="1219170" lvl="1" indent="-609585">
              <a:buFont typeface="Arial" pitchFamily="34" charset="0"/>
              <a:buChar char="•"/>
            </a:pPr>
            <a:r>
              <a:rPr lang="en-US" sz="3733" dirty="0">
                <a:solidFill>
                  <a:srgbClr val="FFC000"/>
                </a:solidFill>
              </a:rPr>
              <a:t>What is AWS</a:t>
            </a:r>
          </a:p>
          <a:p>
            <a:pPr marL="1219170" lvl="1" indent="-609585">
              <a:buFont typeface="Arial" pitchFamily="34" charset="0"/>
              <a:buChar char="•"/>
            </a:pPr>
            <a:r>
              <a:rPr lang="en-US" sz="3733" dirty="0">
                <a:solidFill>
                  <a:srgbClr val="FFC000"/>
                </a:solidFill>
              </a:rPr>
              <a:t>Why are enterprises choosing AWS?</a:t>
            </a:r>
          </a:p>
          <a:p>
            <a:pPr marL="1219170" lvl="1" indent="-609585">
              <a:buFont typeface="Arial" pitchFamily="34" charset="0"/>
              <a:buChar char="•"/>
            </a:pPr>
            <a:r>
              <a:rPr lang="en-US" sz="3733" dirty="0">
                <a:solidFill>
                  <a:srgbClr val="FFC000"/>
                </a:solidFill>
              </a:rPr>
              <a:t>AWS Account setup and billing alarms</a:t>
            </a:r>
          </a:p>
          <a:p>
            <a:pPr marL="1219170" lvl="1" indent="-609585">
              <a:buFont typeface="Arial" pitchFamily="34" charset="0"/>
              <a:buChar char="•"/>
            </a:pPr>
            <a:r>
              <a:rPr lang="en-US" sz="3733" b="1" dirty="0">
                <a:solidFill>
                  <a:srgbClr val="FFC000"/>
                </a:solidFill>
              </a:rPr>
              <a:t>IAM Introduction</a:t>
            </a:r>
          </a:p>
          <a:p>
            <a:pPr marL="1219170" lvl="1" indent="-609585">
              <a:buFont typeface="Arial" pitchFamily="34" charset="0"/>
              <a:buChar char="•"/>
            </a:pPr>
            <a:r>
              <a:rPr lang="en-US" sz="3733" dirty="0">
                <a:solidFill>
                  <a:srgbClr val="FFC000"/>
                </a:solidFill>
              </a:rPr>
              <a:t>Compute services (EC2)</a:t>
            </a:r>
          </a:p>
          <a:p>
            <a:pPr marL="1219170" lvl="1" indent="-609585">
              <a:buFont typeface="Arial" pitchFamily="34" charset="0"/>
              <a:buChar char="•"/>
            </a:pPr>
            <a:r>
              <a:rPr lang="en-US" sz="3733" dirty="0">
                <a:solidFill>
                  <a:srgbClr val="FFC000"/>
                </a:solidFill>
              </a:rPr>
              <a:t>Storage services (S3 Buckets, EBS )</a:t>
            </a:r>
          </a:p>
          <a:p>
            <a:pPr marL="1219170" lvl="1" indent="-609585">
              <a:buFont typeface="Arial" pitchFamily="34" charset="0"/>
              <a:buChar char="•"/>
            </a:pPr>
            <a:r>
              <a:rPr lang="en-US" sz="3733" dirty="0">
                <a:solidFill>
                  <a:srgbClr val="FFC000"/>
                </a:solidFill>
              </a:rPr>
              <a:t>Database services (RDS, Dynamo DB)</a:t>
            </a:r>
          </a:p>
          <a:p>
            <a:pPr marL="1219170" lvl="1" indent="-609585">
              <a:buFont typeface="Arial" pitchFamily="34" charset="0"/>
              <a:buChar char="•"/>
            </a:pPr>
            <a:r>
              <a:rPr lang="en-US" sz="3733" dirty="0">
                <a:solidFill>
                  <a:srgbClr val="FFC000"/>
                </a:solidFill>
              </a:rPr>
              <a:t>Elastic Load Balancer (ELB)</a:t>
            </a:r>
          </a:p>
        </p:txBody>
      </p:sp>
    </p:spTree>
    <p:extLst>
      <p:ext uri="{BB962C8B-B14F-4D97-AF65-F5344CB8AC3E}">
        <p14:creationId xmlns:p14="http://schemas.microsoft.com/office/powerpoint/2010/main" val="510879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719328"/>
          </a:xfrm>
        </p:spPr>
        <p:txBody>
          <a:bodyPr/>
          <a:lstStyle/>
          <a:p>
            <a:pPr lvl="1" algn="l" rtl="0">
              <a:spcBef>
                <a:spcPct val="0"/>
              </a:spcBef>
            </a:pPr>
            <a:r>
              <a:rPr lang="en-US" sz="3600" b="1"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IAM Introduction</a:t>
            </a:r>
          </a:p>
        </p:txBody>
      </p:sp>
      <p:sp>
        <p:nvSpPr>
          <p:cNvPr id="3" name="TextBox 2"/>
          <p:cNvSpPr txBox="1"/>
          <p:nvPr/>
        </p:nvSpPr>
        <p:spPr>
          <a:xfrm>
            <a:off x="711200" y="685801"/>
            <a:ext cx="10668000" cy="2062103"/>
          </a:xfrm>
          <a:prstGeom prst="rect">
            <a:avLst/>
          </a:prstGeom>
          <a:noFill/>
        </p:spPr>
        <p:txBody>
          <a:bodyPr wrap="square" rtlCol="0">
            <a:spAutoFit/>
          </a:bodyPr>
          <a:lstStyle/>
          <a:p>
            <a:pPr marL="380990" indent="-380990">
              <a:buFont typeface="Arial" pitchFamily="34" charset="0"/>
              <a:buChar char="•"/>
            </a:pPr>
            <a:r>
              <a:rPr lang="en-US" sz="1600" dirty="0"/>
              <a:t>IAM stands for Identity Management Service.</a:t>
            </a:r>
          </a:p>
          <a:p>
            <a:pPr marL="380990" indent="-380990">
              <a:buFont typeface="Arial" pitchFamily="34" charset="0"/>
              <a:buChar char="•"/>
            </a:pPr>
            <a:r>
              <a:rPr lang="en-US" sz="1600" dirty="0"/>
              <a:t>IAM is global service.</a:t>
            </a:r>
          </a:p>
          <a:p>
            <a:pPr marL="380990" indent="-380990">
              <a:buFont typeface="Arial" pitchFamily="34" charset="0"/>
              <a:buChar char="•"/>
            </a:pPr>
            <a:r>
              <a:rPr lang="en-US" sz="1600" dirty="0"/>
              <a:t>Instead of using root account create a IAM user.</a:t>
            </a:r>
          </a:p>
          <a:p>
            <a:pPr marL="380990" indent="-380990">
              <a:buFont typeface="Arial" pitchFamily="34" charset="0"/>
              <a:buChar char="•"/>
            </a:pPr>
            <a:r>
              <a:rPr lang="en-US" sz="1600" dirty="0"/>
              <a:t>Never share your root or IAM credentials.</a:t>
            </a:r>
          </a:p>
          <a:p>
            <a:pPr marL="380990" indent="-380990">
              <a:buFont typeface="Arial" pitchFamily="34" charset="0"/>
              <a:buChar char="•"/>
            </a:pPr>
            <a:r>
              <a:rPr lang="en-US" sz="1600" dirty="0"/>
              <a:t>Policies are written in JSON (JavaScript Object Notation)</a:t>
            </a:r>
          </a:p>
          <a:p>
            <a:pPr marL="380990" indent="-380990">
              <a:buFont typeface="Arial" pitchFamily="34" charset="0"/>
              <a:buChar char="•"/>
            </a:pPr>
            <a:endParaRPr lang="en-US" sz="1600" dirty="0"/>
          </a:p>
          <a:p>
            <a:pPr marL="380990" indent="-380990">
              <a:buFont typeface="Arial" pitchFamily="34" charset="0"/>
              <a:buChar char="•"/>
            </a:pPr>
            <a:endParaRPr lang="en-US" sz="1600" dirty="0"/>
          </a:p>
          <a:p>
            <a:pPr marL="380990" indent="-380990">
              <a:buFont typeface="Arial" pitchFamily="34" charset="0"/>
              <a:buChar char="•"/>
            </a:pPr>
            <a:endParaRPr lang="en-US" sz="16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29" y="2006600"/>
            <a:ext cx="10423371"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9984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719328"/>
          </a:xfrm>
        </p:spPr>
        <p:txBody>
          <a:bodyPr/>
          <a:lstStyle/>
          <a:p>
            <a:r>
              <a:rPr lang="en-US" sz="2667" b="1" dirty="0">
                <a:solidFill>
                  <a:schemeClr val="accent6">
                    <a:lumMod val="75000"/>
                  </a:schemeClr>
                </a:solidFill>
              </a:rPr>
              <a:t>IAM Introduction</a:t>
            </a:r>
            <a:endParaRPr lang="en-US" sz="2667" dirty="0"/>
          </a:p>
        </p:txBody>
      </p:sp>
      <p:sp>
        <p:nvSpPr>
          <p:cNvPr id="4" name="Rectangle 3"/>
          <p:cNvSpPr/>
          <p:nvPr/>
        </p:nvSpPr>
        <p:spPr>
          <a:xfrm>
            <a:off x="1117600" y="1397000"/>
            <a:ext cx="1727200" cy="2133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67" dirty="0"/>
              <a:t>USER</a:t>
            </a:r>
          </a:p>
        </p:txBody>
      </p:sp>
      <p:sp>
        <p:nvSpPr>
          <p:cNvPr id="6" name="Rectangle 5"/>
          <p:cNvSpPr/>
          <p:nvPr/>
        </p:nvSpPr>
        <p:spPr>
          <a:xfrm>
            <a:off x="3759200" y="1397000"/>
            <a:ext cx="1727200" cy="2133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67" dirty="0"/>
              <a:t>GROUP</a:t>
            </a:r>
          </a:p>
        </p:txBody>
      </p:sp>
      <p:sp>
        <p:nvSpPr>
          <p:cNvPr id="7" name="Rectangle 6"/>
          <p:cNvSpPr/>
          <p:nvPr/>
        </p:nvSpPr>
        <p:spPr>
          <a:xfrm>
            <a:off x="6227192" y="1397000"/>
            <a:ext cx="1727200" cy="2133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67" dirty="0"/>
              <a:t>ROLES</a:t>
            </a:r>
          </a:p>
        </p:txBody>
      </p:sp>
      <p:sp>
        <p:nvSpPr>
          <p:cNvPr id="5" name="Rounded Rectangle 4"/>
          <p:cNvSpPr/>
          <p:nvPr/>
        </p:nvSpPr>
        <p:spPr>
          <a:xfrm>
            <a:off x="1117600" y="4343400"/>
            <a:ext cx="690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Policies (JSON Scripts)</a:t>
            </a:r>
          </a:p>
        </p:txBody>
      </p:sp>
      <p:sp>
        <p:nvSpPr>
          <p:cNvPr id="8" name="Left-Right Arrow 7"/>
          <p:cNvSpPr/>
          <p:nvPr/>
        </p:nvSpPr>
        <p:spPr>
          <a:xfrm rot="5400000">
            <a:off x="4216400" y="3759200"/>
            <a:ext cx="812800" cy="355600"/>
          </a:xfrm>
          <a:prstGeom prst="lef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Left-Right Arrow 9"/>
          <p:cNvSpPr/>
          <p:nvPr/>
        </p:nvSpPr>
        <p:spPr>
          <a:xfrm rot="5400000">
            <a:off x="6684392" y="3759200"/>
            <a:ext cx="812800" cy="355600"/>
          </a:xfrm>
          <a:prstGeom prst="lef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Left-Right Arrow 10"/>
          <p:cNvSpPr/>
          <p:nvPr/>
        </p:nvSpPr>
        <p:spPr>
          <a:xfrm rot="5400000">
            <a:off x="1549400" y="3759200"/>
            <a:ext cx="812800" cy="355600"/>
          </a:xfrm>
          <a:prstGeom prst="lef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28407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0A8D2DCD-FC52-703A-A2C4-A3E2357F29EF}"/>
              </a:ext>
            </a:extLst>
          </p:cNvPr>
          <p:cNvSpPr>
            <a:spLocks noGrp="1"/>
          </p:cNvSpPr>
          <p:nvPr>
            <p:ph type="title"/>
          </p:nvPr>
        </p:nvSpPr>
        <p:spPr>
          <a:xfrm>
            <a:off x="907523" y="369367"/>
            <a:ext cx="10095600" cy="580707"/>
          </a:xfrm>
        </p:spPr>
        <p:txBody>
          <a:bodyPr/>
          <a:lstStyle/>
          <a:p>
            <a:r>
              <a:rPr lang="en-US" sz="3600" dirty="0">
                <a:latin typeface="Lato" panose="020F0502020204030203" pitchFamily="34" charset="0"/>
                <a:ea typeface="Lato" panose="020F0502020204030203" pitchFamily="34" charset="0"/>
                <a:cs typeface="Lato" panose="020F0502020204030203" pitchFamily="34" charset="0"/>
              </a:rPr>
              <a:t>AGENDA</a:t>
            </a:r>
            <a:endParaRPr lang="en-IN" sz="3600" dirty="0">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3">
            <a:extLst>
              <a:ext uri="{FF2B5EF4-FFF2-40B4-BE49-F238E27FC236}">
                <a16:creationId xmlns:a16="http://schemas.microsoft.com/office/drawing/2014/main" id="{2C462855-907B-8BBD-ACA6-FE542C4DDDC3}"/>
              </a:ext>
            </a:extLst>
          </p:cNvPr>
          <p:cNvSpPr>
            <a:spLocks noGrp="1"/>
          </p:cNvSpPr>
          <p:nvPr>
            <p:ph type="sldNum" idx="12"/>
          </p:nvPr>
        </p:nvSpPr>
        <p:spPr/>
        <p:txBody>
          <a:bodyPr/>
          <a:lstStyle/>
          <a:p>
            <a:fld id="{00000000-1234-1234-1234-123412341234}" type="slidenum">
              <a:rPr lang="en" smtClean="0">
                <a:latin typeface="Lato" panose="020F0502020204030203" pitchFamily="34" charset="0"/>
                <a:ea typeface="Lato" panose="020F0502020204030203" pitchFamily="34" charset="0"/>
                <a:cs typeface="Lato" panose="020F0502020204030203" pitchFamily="34" charset="0"/>
              </a:rPr>
              <a:pPr/>
              <a:t>2</a:t>
            </a:fld>
            <a:endParaRPr lang="en">
              <a:latin typeface="Lato" panose="020F0502020204030203" pitchFamily="34" charset="0"/>
              <a:ea typeface="Lato" panose="020F0502020204030203" pitchFamily="34" charset="0"/>
              <a:cs typeface="Lato" panose="020F0502020204030203" pitchFamily="34" charset="0"/>
            </a:endParaRPr>
          </a:p>
        </p:txBody>
      </p:sp>
      <p:grpSp>
        <p:nvGrpSpPr>
          <p:cNvPr id="25" name="Group 24">
            <a:extLst>
              <a:ext uri="{FF2B5EF4-FFF2-40B4-BE49-F238E27FC236}">
                <a16:creationId xmlns:a16="http://schemas.microsoft.com/office/drawing/2014/main" id="{1FC2D709-303B-12A2-2527-926BAB1EC738}"/>
              </a:ext>
            </a:extLst>
          </p:cNvPr>
          <p:cNvGrpSpPr/>
          <p:nvPr/>
        </p:nvGrpSpPr>
        <p:grpSpPr>
          <a:xfrm>
            <a:off x="1903235" y="4802657"/>
            <a:ext cx="7465846" cy="1625783"/>
            <a:chOff x="1903235" y="4000800"/>
            <a:chExt cx="7465846" cy="1625783"/>
          </a:xfrm>
        </p:grpSpPr>
        <p:grpSp>
          <p:nvGrpSpPr>
            <p:cNvPr id="44" name="Group 43">
              <a:extLst>
                <a:ext uri="{FF2B5EF4-FFF2-40B4-BE49-F238E27FC236}">
                  <a16:creationId xmlns:a16="http://schemas.microsoft.com/office/drawing/2014/main" id="{67F33582-577A-8D41-BCE3-DCA2F1727A7F}"/>
                </a:ext>
              </a:extLst>
            </p:cNvPr>
            <p:cNvGrpSpPr/>
            <p:nvPr/>
          </p:nvGrpSpPr>
          <p:grpSpPr>
            <a:xfrm>
              <a:off x="1903235" y="4000800"/>
              <a:ext cx="7465846" cy="1373060"/>
              <a:chOff x="1903235" y="4605709"/>
              <a:chExt cx="7465846" cy="1373060"/>
            </a:xfrm>
          </p:grpSpPr>
          <p:sp>
            <p:nvSpPr>
              <p:cNvPr id="10" name="Freeform: Shape 9">
                <a:extLst>
                  <a:ext uri="{FF2B5EF4-FFF2-40B4-BE49-F238E27FC236}">
                    <a16:creationId xmlns:a16="http://schemas.microsoft.com/office/drawing/2014/main" id="{F12355C3-BD66-4F21-9916-6F5B784886FC}"/>
                  </a:ext>
                </a:extLst>
              </p:cNvPr>
              <p:cNvSpPr/>
              <p:nvPr/>
            </p:nvSpPr>
            <p:spPr>
              <a:xfrm>
                <a:off x="1903235" y="4648115"/>
                <a:ext cx="7283854" cy="1289361"/>
              </a:xfrm>
              <a:custGeom>
                <a:avLst/>
                <a:gdLst>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5924 w 6591152"/>
                  <a:gd name="connsiteY14" fmla="*/ 870103 h 1445923"/>
                  <a:gd name="connsiteX15" fmla="*/ 1444028 w 6591152"/>
                  <a:gd name="connsiteY15" fmla="*/ 881606 h 1445923"/>
                  <a:gd name="connsiteX16" fmla="*/ 1444028 w 6591152"/>
                  <a:gd name="connsiteY16" fmla="*/ 1444984 h 1445923"/>
                  <a:gd name="connsiteX17" fmla="*/ 178417 w 6591152"/>
                  <a:gd name="connsiteY17" fmla="*/ 1444984 h 1445923"/>
                  <a:gd name="connsiteX18" fmla="*/ 0 w 6591152"/>
                  <a:gd name="connsiteY18" fmla="*/ 1266618 h 1445923"/>
                  <a:gd name="connsiteX19" fmla="*/ 0 w 6591152"/>
                  <a:gd name="connsiteY19" fmla="*/ 179305 h 1445923"/>
                  <a:gd name="connsiteX20" fmla="*/ 178417 w 6591152"/>
                  <a:gd name="connsiteY20" fmla="*/ 938 h 1445923"/>
                  <a:gd name="connsiteX21" fmla="*/ 1444028 w 6591152"/>
                  <a:gd name="connsiteY21" fmla="*/ 938 h 1445923"/>
                  <a:gd name="connsiteX22" fmla="*/ 1444028 w 6591152"/>
                  <a:gd name="connsiteY22" fmla="*/ 564317 h 1445923"/>
                  <a:gd name="connsiteX23" fmla="*/ 1445924 w 6591152"/>
                  <a:gd name="connsiteY23" fmla="*/ 569774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5924 w 6591152"/>
                  <a:gd name="connsiteY14" fmla="*/ 870103 h 1445923"/>
                  <a:gd name="connsiteX15" fmla="*/ 1444028 w 6591152"/>
                  <a:gd name="connsiteY15" fmla="*/ 1444984 h 1445923"/>
                  <a:gd name="connsiteX16" fmla="*/ 178417 w 6591152"/>
                  <a:gd name="connsiteY16" fmla="*/ 1444984 h 1445923"/>
                  <a:gd name="connsiteX17" fmla="*/ 0 w 6591152"/>
                  <a:gd name="connsiteY17" fmla="*/ 1266618 h 1445923"/>
                  <a:gd name="connsiteX18" fmla="*/ 0 w 6591152"/>
                  <a:gd name="connsiteY18" fmla="*/ 179305 h 1445923"/>
                  <a:gd name="connsiteX19" fmla="*/ 178417 w 6591152"/>
                  <a:gd name="connsiteY19" fmla="*/ 938 h 1445923"/>
                  <a:gd name="connsiteX20" fmla="*/ 1444028 w 6591152"/>
                  <a:gd name="connsiteY20" fmla="*/ 938 h 1445923"/>
                  <a:gd name="connsiteX21" fmla="*/ 1444028 w 6591152"/>
                  <a:gd name="connsiteY21" fmla="*/ 564317 h 1445923"/>
                  <a:gd name="connsiteX22" fmla="*/ 1445924 w 6591152"/>
                  <a:gd name="connsiteY22" fmla="*/ 569774 h 1445923"/>
                  <a:gd name="connsiteX23" fmla="*/ 1445924 w 6591152"/>
                  <a:gd name="connsiteY23"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4028 w 6591152"/>
                  <a:gd name="connsiteY14" fmla="*/ 1444984 h 1445923"/>
                  <a:gd name="connsiteX15" fmla="*/ 178417 w 6591152"/>
                  <a:gd name="connsiteY15" fmla="*/ 1444984 h 1445923"/>
                  <a:gd name="connsiteX16" fmla="*/ 0 w 6591152"/>
                  <a:gd name="connsiteY16" fmla="*/ 1266618 h 1445923"/>
                  <a:gd name="connsiteX17" fmla="*/ 0 w 6591152"/>
                  <a:gd name="connsiteY17" fmla="*/ 179305 h 1445923"/>
                  <a:gd name="connsiteX18" fmla="*/ 178417 w 6591152"/>
                  <a:gd name="connsiteY18" fmla="*/ 938 h 1445923"/>
                  <a:gd name="connsiteX19" fmla="*/ 1444028 w 6591152"/>
                  <a:gd name="connsiteY19" fmla="*/ 938 h 1445923"/>
                  <a:gd name="connsiteX20" fmla="*/ 1444028 w 6591152"/>
                  <a:gd name="connsiteY20" fmla="*/ 564317 h 1445923"/>
                  <a:gd name="connsiteX21" fmla="*/ 1445924 w 6591152"/>
                  <a:gd name="connsiteY21" fmla="*/ 569774 h 1445923"/>
                  <a:gd name="connsiteX22" fmla="*/ 1445924 w 6591152"/>
                  <a:gd name="connsiteY22"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4028 w 6591152"/>
                  <a:gd name="connsiteY14" fmla="*/ 1444984 h 1445923"/>
                  <a:gd name="connsiteX15" fmla="*/ 178417 w 6591152"/>
                  <a:gd name="connsiteY15" fmla="*/ 1444984 h 1445923"/>
                  <a:gd name="connsiteX16" fmla="*/ 0 w 6591152"/>
                  <a:gd name="connsiteY16" fmla="*/ 1266618 h 1445923"/>
                  <a:gd name="connsiteX17" fmla="*/ 0 w 6591152"/>
                  <a:gd name="connsiteY17" fmla="*/ 179305 h 1445923"/>
                  <a:gd name="connsiteX18" fmla="*/ 178417 w 6591152"/>
                  <a:gd name="connsiteY18" fmla="*/ 938 h 1445923"/>
                  <a:gd name="connsiteX19" fmla="*/ 1444028 w 6591152"/>
                  <a:gd name="connsiteY19" fmla="*/ 938 h 1445923"/>
                  <a:gd name="connsiteX20" fmla="*/ 1444028 w 6591152"/>
                  <a:gd name="connsiteY20" fmla="*/ 564317 h 1445923"/>
                  <a:gd name="connsiteX21" fmla="*/ 1445924 w 6591152"/>
                  <a:gd name="connsiteY21"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4028 w 6591152"/>
                  <a:gd name="connsiteY14" fmla="*/ 1444984 h 1445923"/>
                  <a:gd name="connsiteX15" fmla="*/ 178417 w 6591152"/>
                  <a:gd name="connsiteY15" fmla="*/ 1444984 h 1445923"/>
                  <a:gd name="connsiteX16" fmla="*/ 0 w 6591152"/>
                  <a:gd name="connsiteY16" fmla="*/ 1266618 h 1445923"/>
                  <a:gd name="connsiteX17" fmla="*/ 0 w 6591152"/>
                  <a:gd name="connsiteY17" fmla="*/ 179305 h 1445923"/>
                  <a:gd name="connsiteX18" fmla="*/ 178417 w 6591152"/>
                  <a:gd name="connsiteY18" fmla="*/ 938 h 1445923"/>
                  <a:gd name="connsiteX19" fmla="*/ 1444028 w 6591152"/>
                  <a:gd name="connsiteY19" fmla="*/ 938 h 1445923"/>
                  <a:gd name="connsiteX20" fmla="*/ 1445924 w 6591152"/>
                  <a:gd name="connsiteY20"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78417 w 6591152"/>
                  <a:gd name="connsiteY14" fmla="*/ 1444984 h 1445923"/>
                  <a:gd name="connsiteX15" fmla="*/ 0 w 6591152"/>
                  <a:gd name="connsiteY15" fmla="*/ 1266618 h 1445923"/>
                  <a:gd name="connsiteX16" fmla="*/ 0 w 6591152"/>
                  <a:gd name="connsiteY16" fmla="*/ 179305 h 1445923"/>
                  <a:gd name="connsiteX17" fmla="*/ 178417 w 6591152"/>
                  <a:gd name="connsiteY17" fmla="*/ 938 h 1445923"/>
                  <a:gd name="connsiteX18" fmla="*/ 1444028 w 6591152"/>
                  <a:gd name="connsiteY18" fmla="*/ 938 h 1445923"/>
                  <a:gd name="connsiteX19" fmla="*/ 1445924 w 6591152"/>
                  <a:gd name="connsiteY19" fmla="*/ 0 h 1445923"/>
                  <a:gd name="connsiteX0" fmla="*/ 1444028 w 6591152"/>
                  <a:gd name="connsiteY0" fmla="*/ 938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78417 w 6591152"/>
                  <a:gd name="connsiteY14" fmla="*/ 1444984 h 1445923"/>
                  <a:gd name="connsiteX15" fmla="*/ 0 w 6591152"/>
                  <a:gd name="connsiteY15" fmla="*/ 1266618 h 1445923"/>
                  <a:gd name="connsiteX16" fmla="*/ 0 w 6591152"/>
                  <a:gd name="connsiteY16" fmla="*/ 179305 h 1445923"/>
                  <a:gd name="connsiteX17" fmla="*/ 178417 w 6591152"/>
                  <a:gd name="connsiteY17" fmla="*/ 938 h 1445923"/>
                  <a:gd name="connsiteX18" fmla="*/ 1444028 w 6591152"/>
                  <a:gd name="connsiteY18" fmla="*/ 938 h 1445923"/>
                  <a:gd name="connsiteX0" fmla="*/ 1444028 w 6591152"/>
                  <a:gd name="connsiteY0" fmla="*/ 938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78417 w 6591152"/>
                  <a:gd name="connsiteY13" fmla="*/ 1444984 h 1445923"/>
                  <a:gd name="connsiteX14" fmla="*/ 0 w 6591152"/>
                  <a:gd name="connsiteY14" fmla="*/ 1266618 h 1445923"/>
                  <a:gd name="connsiteX15" fmla="*/ 0 w 6591152"/>
                  <a:gd name="connsiteY15" fmla="*/ 179305 h 1445923"/>
                  <a:gd name="connsiteX16" fmla="*/ 178417 w 6591152"/>
                  <a:gd name="connsiteY16" fmla="*/ 938 h 1445923"/>
                  <a:gd name="connsiteX17" fmla="*/ 1444028 w 6591152"/>
                  <a:gd name="connsiteY17" fmla="*/ 938 h 1445923"/>
                  <a:gd name="connsiteX0" fmla="*/ 178417 w 6591152"/>
                  <a:gd name="connsiteY0" fmla="*/ 938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78417 w 6591152"/>
                  <a:gd name="connsiteY13" fmla="*/ 1444984 h 1445923"/>
                  <a:gd name="connsiteX14" fmla="*/ 0 w 6591152"/>
                  <a:gd name="connsiteY14" fmla="*/ 1266618 h 1445923"/>
                  <a:gd name="connsiteX15" fmla="*/ 0 w 6591152"/>
                  <a:gd name="connsiteY15" fmla="*/ 179305 h 1445923"/>
                  <a:gd name="connsiteX16" fmla="*/ 178417 w 6591152"/>
                  <a:gd name="connsiteY16" fmla="*/ 938 h 1445923"/>
                  <a:gd name="connsiteX0" fmla="*/ 178417 w 6591152"/>
                  <a:gd name="connsiteY0" fmla="*/ 938 h 1445923"/>
                  <a:gd name="connsiteX1" fmla="*/ 5147113 w 6591152"/>
                  <a:gd name="connsiteY1" fmla="*/ 0 h 1445923"/>
                  <a:gd name="connsiteX2" fmla="*/ 5147113 w 6591152"/>
                  <a:gd name="connsiteY2" fmla="*/ 563441 h 1445923"/>
                  <a:gd name="connsiteX3" fmla="*/ 5147124 w 6591152"/>
                  <a:gd name="connsiteY3" fmla="*/ 1 h 1445923"/>
                  <a:gd name="connsiteX4" fmla="*/ 6412736 w 6591152"/>
                  <a:gd name="connsiteY4" fmla="*/ 1 h 1445923"/>
                  <a:gd name="connsiteX5" fmla="*/ 6591152 w 6591152"/>
                  <a:gd name="connsiteY5" fmla="*/ 180273 h 1445923"/>
                  <a:gd name="connsiteX6" fmla="*/ 6591152 w 6591152"/>
                  <a:gd name="connsiteY6" fmla="*/ 1267524 h 1445923"/>
                  <a:gd name="connsiteX7" fmla="*/ 6412736 w 6591152"/>
                  <a:gd name="connsiteY7" fmla="*/ 1445921 h 1445923"/>
                  <a:gd name="connsiteX8" fmla="*/ 5147124 w 6591152"/>
                  <a:gd name="connsiteY8" fmla="*/ 1445921 h 1445923"/>
                  <a:gd name="connsiteX9" fmla="*/ 5147124 w 6591152"/>
                  <a:gd name="connsiteY9" fmla="*/ 882548 h 1445923"/>
                  <a:gd name="connsiteX10" fmla="*/ 5147113 w 6591152"/>
                  <a:gd name="connsiteY10" fmla="*/ 882516 h 1445923"/>
                  <a:gd name="connsiteX11" fmla="*/ 5147113 w 6591152"/>
                  <a:gd name="connsiteY11" fmla="*/ 1445923 h 1445923"/>
                  <a:gd name="connsiteX12" fmla="*/ 178417 w 6591152"/>
                  <a:gd name="connsiteY12" fmla="*/ 1444984 h 1445923"/>
                  <a:gd name="connsiteX13" fmla="*/ 0 w 6591152"/>
                  <a:gd name="connsiteY13" fmla="*/ 1266618 h 1445923"/>
                  <a:gd name="connsiteX14" fmla="*/ 0 w 6591152"/>
                  <a:gd name="connsiteY14" fmla="*/ 179305 h 1445923"/>
                  <a:gd name="connsiteX15" fmla="*/ 178417 w 6591152"/>
                  <a:gd name="connsiteY15" fmla="*/ 938 h 1445923"/>
                  <a:gd name="connsiteX0" fmla="*/ 178417 w 6591152"/>
                  <a:gd name="connsiteY0" fmla="*/ 938 h 1445923"/>
                  <a:gd name="connsiteX1" fmla="*/ 5147113 w 6591152"/>
                  <a:gd name="connsiteY1" fmla="*/ 0 h 1445923"/>
                  <a:gd name="connsiteX2" fmla="*/ 5147124 w 6591152"/>
                  <a:gd name="connsiteY2" fmla="*/ 1 h 1445923"/>
                  <a:gd name="connsiteX3" fmla="*/ 6412736 w 6591152"/>
                  <a:gd name="connsiteY3" fmla="*/ 1 h 1445923"/>
                  <a:gd name="connsiteX4" fmla="*/ 6591152 w 6591152"/>
                  <a:gd name="connsiteY4" fmla="*/ 180273 h 1445923"/>
                  <a:gd name="connsiteX5" fmla="*/ 6591152 w 6591152"/>
                  <a:gd name="connsiteY5" fmla="*/ 1267524 h 1445923"/>
                  <a:gd name="connsiteX6" fmla="*/ 6412736 w 6591152"/>
                  <a:gd name="connsiteY6" fmla="*/ 1445921 h 1445923"/>
                  <a:gd name="connsiteX7" fmla="*/ 5147124 w 6591152"/>
                  <a:gd name="connsiteY7" fmla="*/ 1445921 h 1445923"/>
                  <a:gd name="connsiteX8" fmla="*/ 5147124 w 6591152"/>
                  <a:gd name="connsiteY8" fmla="*/ 882548 h 1445923"/>
                  <a:gd name="connsiteX9" fmla="*/ 5147113 w 6591152"/>
                  <a:gd name="connsiteY9" fmla="*/ 882516 h 1445923"/>
                  <a:gd name="connsiteX10" fmla="*/ 5147113 w 6591152"/>
                  <a:gd name="connsiteY10" fmla="*/ 1445923 h 1445923"/>
                  <a:gd name="connsiteX11" fmla="*/ 178417 w 6591152"/>
                  <a:gd name="connsiteY11" fmla="*/ 1444984 h 1445923"/>
                  <a:gd name="connsiteX12" fmla="*/ 0 w 6591152"/>
                  <a:gd name="connsiteY12" fmla="*/ 1266618 h 1445923"/>
                  <a:gd name="connsiteX13" fmla="*/ 0 w 6591152"/>
                  <a:gd name="connsiteY13" fmla="*/ 179305 h 1445923"/>
                  <a:gd name="connsiteX14" fmla="*/ 178417 w 6591152"/>
                  <a:gd name="connsiteY14" fmla="*/ 938 h 1445923"/>
                  <a:gd name="connsiteX0" fmla="*/ 178417 w 6591152"/>
                  <a:gd name="connsiteY0" fmla="*/ 14325 h 1459310"/>
                  <a:gd name="connsiteX1" fmla="*/ 5147113 w 6591152"/>
                  <a:gd name="connsiteY1" fmla="*/ 13387 h 1459310"/>
                  <a:gd name="connsiteX2" fmla="*/ 6412736 w 6591152"/>
                  <a:gd name="connsiteY2" fmla="*/ 13388 h 1459310"/>
                  <a:gd name="connsiteX3" fmla="*/ 6591152 w 6591152"/>
                  <a:gd name="connsiteY3" fmla="*/ 193660 h 1459310"/>
                  <a:gd name="connsiteX4" fmla="*/ 6591152 w 6591152"/>
                  <a:gd name="connsiteY4" fmla="*/ 1280911 h 1459310"/>
                  <a:gd name="connsiteX5" fmla="*/ 6412736 w 6591152"/>
                  <a:gd name="connsiteY5" fmla="*/ 1459308 h 1459310"/>
                  <a:gd name="connsiteX6" fmla="*/ 5147124 w 6591152"/>
                  <a:gd name="connsiteY6" fmla="*/ 1459308 h 1459310"/>
                  <a:gd name="connsiteX7" fmla="*/ 5147124 w 6591152"/>
                  <a:gd name="connsiteY7" fmla="*/ 895935 h 1459310"/>
                  <a:gd name="connsiteX8" fmla="*/ 5147113 w 6591152"/>
                  <a:gd name="connsiteY8" fmla="*/ 895903 h 1459310"/>
                  <a:gd name="connsiteX9" fmla="*/ 5147113 w 6591152"/>
                  <a:gd name="connsiteY9" fmla="*/ 1459310 h 1459310"/>
                  <a:gd name="connsiteX10" fmla="*/ 178417 w 6591152"/>
                  <a:gd name="connsiteY10" fmla="*/ 1458371 h 1459310"/>
                  <a:gd name="connsiteX11" fmla="*/ 0 w 6591152"/>
                  <a:gd name="connsiteY11" fmla="*/ 1280005 h 1459310"/>
                  <a:gd name="connsiteX12" fmla="*/ 0 w 6591152"/>
                  <a:gd name="connsiteY12" fmla="*/ 192692 h 1459310"/>
                  <a:gd name="connsiteX13" fmla="*/ 178417 w 6591152"/>
                  <a:gd name="connsiteY13" fmla="*/ 14325 h 1459310"/>
                  <a:gd name="connsiteX0" fmla="*/ 178417 w 6591152"/>
                  <a:gd name="connsiteY0" fmla="*/ 937 h 1445922"/>
                  <a:gd name="connsiteX1" fmla="*/ 6412736 w 6591152"/>
                  <a:gd name="connsiteY1" fmla="*/ 0 h 1445922"/>
                  <a:gd name="connsiteX2" fmla="*/ 6591152 w 6591152"/>
                  <a:gd name="connsiteY2" fmla="*/ 180272 h 1445922"/>
                  <a:gd name="connsiteX3" fmla="*/ 6591152 w 6591152"/>
                  <a:gd name="connsiteY3" fmla="*/ 1267523 h 1445922"/>
                  <a:gd name="connsiteX4" fmla="*/ 6412736 w 6591152"/>
                  <a:gd name="connsiteY4" fmla="*/ 1445920 h 1445922"/>
                  <a:gd name="connsiteX5" fmla="*/ 5147124 w 6591152"/>
                  <a:gd name="connsiteY5" fmla="*/ 1445920 h 1445922"/>
                  <a:gd name="connsiteX6" fmla="*/ 5147124 w 6591152"/>
                  <a:gd name="connsiteY6" fmla="*/ 882547 h 1445922"/>
                  <a:gd name="connsiteX7" fmla="*/ 5147113 w 6591152"/>
                  <a:gd name="connsiteY7" fmla="*/ 882515 h 1445922"/>
                  <a:gd name="connsiteX8" fmla="*/ 5147113 w 6591152"/>
                  <a:gd name="connsiteY8" fmla="*/ 1445922 h 1445922"/>
                  <a:gd name="connsiteX9" fmla="*/ 178417 w 6591152"/>
                  <a:gd name="connsiteY9" fmla="*/ 1444983 h 1445922"/>
                  <a:gd name="connsiteX10" fmla="*/ 0 w 6591152"/>
                  <a:gd name="connsiteY10" fmla="*/ 1266617 h 1445922"/>
                  <a:gd name="connsiteX11" fmla="*/ 0 w 6591152"/>
                  <a:gd name="connsiteY11" fmla="*/ 179304 h 1445922"/>
                  <a:gd name="connsiteX12" fmla="*/ 178417 w 6591152"/>
                  <a:gd name="connsiteY12" fmla="*/ 937 h 1445922"/>
                  <a:gd name="connsiteX0" fmla="*/ 178417 w 6591152"/>
                  <a:gd name="connsiteY0" fmla="*/ 937 h 1445922"/>
                  <a:gd name="connsiteX1" fmla="*/ 6412736 w 6591152"/>
                  <a:gd name="connsiteY1" fmla="*/ 0 h 1445922"/>
                  <a:gd name="connsiteX2" fmla="*/ 6591152 w 6591152"/>
                  <a:gd name="connsiteY2" fmla="*/ 180272 h 1445922"/>
                  <a:gd name="connsiteX3" fmla="*/ 6591152 w 6591152"/>
                  <a:gd name="connsiteY3" fmla="*/ 1267523 h 1445922"/>
                  <a:gd name="connsiteX4" fmla="*/ 6412736 w 6591152"/>
                  <a:gd name="connsiteY4" fmla="*/ 1445920 h 1445922"/>
                  <a:gd name="connsiteX5" fmla="*/ 5147124 w 6591152"/>
                  <a:gd name="connsiteY5" fmla="*/ 1445920 h 1445922"/>
                  <a:gd name="connsiteX6" fmla="*/ 5147124 w 6591152"/>
                  <a:gd name="connsiteY6" fmla="*/ 882547 h 1445922"/>
                  <a:gd name="connsiteX7" fmla="*/ 5147113 w 6591152"/>
                  <a:gd name="connsiteY7" fmla="*/ 1445922 h 1445922"/>
                  <a:gd name="connsiteX8" fmla="*/ 178417 w 6591152"/>
                  <a:gd name="connsiteY8" fmla="*/ 1444983 h 1445922"/>
                  <a:gd name="connsiteX9" fmla="*/ 0 w 6591152"/>
                  <a:gd name="connsiteY9" fmla="*/ 1266617 h 1445922"/>
                  <a:gd name="connsiteX10" fmla="*/ 0 w 6591152"/>
                  <a:gd name="connsiteY10" fmla="*/ 179304 h 1445922"/>
                  <a:gd name="connsiteX11" fmla="*/ 178417 w 6591152"/>
                  <a:gd name="connsiteY11" fmla="*/ 937 h 1445922"/>
                  <a:gd name="connsiteX0" fmla="*/ 178417 w 6591152"/>
                  <a:gd name="connsiteY0" fmla="*/ 937 h 1445922"/>
                  <a:gd name="connsiteX1" fmla="*/ 6412736 w 6591152"/>
                  <a:gd name="connsiteY1" fmla="*/ 0 h 1445922"/>
                  <a:gd name="connsiteX2" fmla="*/ 6591152 w 6591152"/>
                  <a:gd name="connsiteY2" fmla="*/ 180272 h 1445922"/>
                  <a:gd name="connsiteX3" fmla="*/ 6591152 w 6591152"/>
                  <a:gd name="connsiteY3" fmla="*/ 1267523 h 1445922"/>
                  <a:gd name="connsiteX4" fmla="*/ 6412736 w 6591152"/>
                  <a:gd name="connsiteY4" fmla="*/ 1445920 h 1445922"/>
                  <a:gd name="connsiteX5" fmla="*/ 5147124 w 6591152"/>
                  <a:gd name="connsiteY5" fmla="*/ 1445920 h 1445922"/>
                  <a:gd name="connsiteX6" fmla="*/ 5147113 w 6591152"/>
                  <a:gd name="connsiteY6" fmla="*/ 1445922 h 1445922"/>
                  <a:gd name="connsiteX7" fmla="*/ 178417 w 6591152"/>
                  <a:gd name="connsiteY7" fmla="*/ 1444983 h 1445922"/>
                  <a:gd name="connsiteX8" fmla="*/ 0 w 6591152"/>
                  <a:gd name="connsiteY8" fmla="*/ 1266617 h 1445922"/>
                  <a:gd name="connsiteX9" fmla="*/ 0 w 6591152"/>
                  <a:gd name="connsiteY9" fmla="*/ 179304 h 1445922"/>
                  <a:gd name="connsiteX10" fmla="*/ 178417 w 6591152"/>
                  <a:gd name="connsiteY10" fmla="*/ 937 h 1445922"/>
                  <a:gd name="connsiteX0" fmla="*/ 178417 w 6591152"/>
                  <a:gd name="connsiteY0" fmla="*/ 937 h 1445920"/>
                  <a:gd name="connsiteX1" fmla="*/ 6412736 w 6591152"/>
                  <a:gd name="connsiteY1" fmla="*/ 0 h 1445920"/>
                  <a:gd name="connsiteX2" fmla="*/ 6591152 w 6591152"/>
                  <a:gd name="connsiteY2" fmla="*/ 180272 h 1445920"/>
                  <a:gd name="connsiteX3" fmla="*/ 6591152 w 6591152"/>
                  <a:gd name="connsiteY3" fmla="*/ 1267523 h 1445920"/>
                  <a:gd name="connsiteX4" fmla="*/ 6412736 w 6591152"/>
                  <a:gd name="connsiteY4" fmla="*/ 1445920 h 1445920"/>
                  <a:gd name="connsiteX5" fmla="*/ 5147124 w 6591152"/>
                  <a:gd name="connsiteY5" fmla="*/ 1445920 h 1445920"/>
                  <a:gd name="connsiteX6" fmla="*/ 178417 w 6591152"/>
                  <a:gd name="connsiteY6" fmla="*/ 1444983 h 1445920"/>
                  <a:gd name="connsiteX7" fmla="*/ 0 w 6591152"/>
                  <a:gd name="connsiteY7" fmla="*/ 1266617 h 1445920"/>
                  <a:gd name="connsiteX8" fmla="*/ 0 w 6591152"/>
                  <a:gd name="connsiteY8" fmla="*/ 179304 h 1445920"/>
                  <a:gd name="connsiteX9" fmla="*/ 178417 w 6591152"/>
                  <a:gd name="connsiteY9" fmla="*/ 937 h 1445920"/>
                  <a:gd name="connsiteX0" fmla="*/ 178417 w 6591152"/>
                  <a:gd name="connsiteY0" fmla="*/ 937 h 1445920"/>
                  <a:gd name="connsiteX1" fmla="*/ 6412736 w 6591152"/>
                  <a:gd name="connsiteY1" fmla="*/ 0 h 1445920"/>
                  <a:gd name="connsiteX2" fmla="*/ 6591152 w 6591152"/>
                  <a:gd name="connsiteY2" fmla="*/ 180272 h 1445920"/>
                  <a:gd name="connsiteX3" fmla="*/ 6591152 w 6591152"/>
                  <a:gd name="connsiteY3" fmla="*/ 1267523 h 1445920"/>
                  <a:gd name="connsiteX4" fmla="*/ 6412736 w 6591152"/>
                  <a:gd name="connsiteY4" fmla="*/ 1445920 h 1445920"/>
                  <a:gd name="connsiteX5" fmla="*/ 178417 w 6591152"/>
                  <a:gd name="connsiteY5" fmla="*/ 1444983 h 1445920"/>
                  <a:gd name="connsiteX6" fmla="*/ 0 w 6591152"/>
                  <a:gd name="connsiteY6" fmla="*/ 1266617 h 1445920"/>
                  <a:gd name="connsiteX7" fmla="*/ 0 w 6591152"/>
                  <a:gd name="connsiteY7" fmla="*/ 179304 h 1445920"/>
                  <a:gd name="connsiteX8" fmla="*/ 178417 w 6591152"/>
                  <a:gd name="connsiteY8" fmla="*/ 937 h 14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1152" h="1445920">
                    <a:moveTo>
                      <a:pt x="178417" y="937"/>
                    </a:moveTo>
                    <a:lnTo>
                      <a:pt x="6412736" y="0"/>
                    </a:lnTo>
                    <a:cubicBezTo>
                      <a:pt x="6512315" y="0"/>
                      <a:pt x="6591152" y="80731"/>
                      <a:pt x="6591152" y="180272"/>
                    </a:cubicBezTo>
                    <a:lnTo>
                      <a:pt x="6591152" y="1267523"/>
                    </a:lnTo>
                    <a:cubicBezTo>
                      <a:pt x="6591152" y="1365190"/>
                      <a:pt x="6512315" y="1445920"/>
                      <a:pt x="6412736" y="1445920"/>
                    </a:cubicBezTo>
                    <a:lnTo>
                      <a:pt x="178417" y="1444983"/>
                    </a:lnTo>
                    <a:cubicBezTo>
                      <a:pt x="80731" y="1444983"/>
                      <a:pt x="0" y="1366095"/>
                      <a:pt x="0" y="1266617"/>
                    </a:cubicBezTo>
                    <a:lnTo>
                      <a:pt x="0" y="179304"/>
                    </a:lnTo>
                    <a:cubicBezTo>
                      <a:pt x="0" y="81697"/>
                      <a:pt x="78837" y="937"/>
                      <a:pt x="178417" y="937"/>
                    </a:cubicBezTo>
                    <a:close/>
                  </a:path>
                </a:pathLst>
              </a:custGeom>
              <a:solidFill>
                <a:schemeClr val="bg1"/>
              </a:solidFill>
              <a:ln w="12700">
                <a:miter lim="400000"/>
              </a:ln>
              <a:effectLst>
                <a:outerShdw blurRad="215900" dist="101600" dir="3000000" algn="tl" rotWithShape="0">
                  <a:prstClr val="black">
                    <a:alpha val="40000"/>
                  </a:prstClr>
                </a:outerShdw>
              </a:effectLst>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grpSp>
            <p:nvGrpSpPr>
              <p:cNvPr id="11" name="Group 10">
                <a:extLst>
                  <a:ext uri="{FF2B5EF4-FFF2-40B4-BE49-F238E27FC236}">
                    <a16:creationId xmlns:a16="http://schemas.microsoft.com/office/drawing/2014/main" id="{8E3E469C-C97C-4C1E-8E50-D0D1E6DD49E8}"/>
                  </a:ext>
                </a:extLst>
              </p:cNvPr>
              <p:cNvGrpSpPr/>
              <p:nvPr/>
            </p:nvGrpSpPr>
            <p:grpSpPr>
              <a:xfrm>
                <a:off x="1946327" y="4605709"/>
                <a:ext cx="7422754" cy="1373060"/>
                <a:chOff x="2800424" y="4217685"/>
                <a:chExt cx="6591152" cy="1444752"/>
              </a:xfrm>
            </p:grpSpPr>
            <p:sp>
              <p:nvSpPr>
                <p:cNvPr id="12" name="Rectangle">
                  <a:extLst>
                    <a:ext uri="{FF2B5EF4-FFF2-40B4-BE49-F238E27FC236}">
                      <a16:creationId xmlns:a16="http://schemas.microsoft.com/office/drawing/2014/main" id="{8C2ED81C-B957-4735-8456-152886AA9C46}"/>
                    </a:ext>
                  </a:extLst>
                </p:cNvPr>
                <p:cNvSpPr/>
                <p:nvPr/>
              </p:nvSpPr>
              <p:spPr>
                <a:xfrm>
                  <a:off x="4184679" y="4217685"/>
                  <a:ext cx="3824527" cy="1444752"/>
                </a:xfrm>
                <a:prstGeom prst="rect">
                  <a:avLst/>
                </a:prstGeom>
                <a:solidFill>
                  <a:schemeClr val="bg1"/>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sp>
              <p:nvSpPr>
                <p:cNvPr id="13" name="Shape">
                  <a:extLst>
                    <a:ext uri="{FF2B5EF4-FFF2-40B4-BE49-F238E27FC236}">
                      <a16:creationId xmlns:a16="http://schemas.microsoft.com/office/drawing/2014/main" id="{D584C9FD-F8F3-4C82-94A0-C1AC8B673031}"/>
                    </a:ext>
                  </a:extLst>
                </p:cNvPr>
                <p:cNvSpPr/>
                <p:nvPr/>
              </p:nvSpPr>
              <p:spPr>
                <a:xfrm>
                  <a:off x="2800424" y="4217685"/>
                  <a:ext cx="1859042" cy="1444752"/>
                </a:xfrm>
                <a:custGeom>
                  <a:avLst/>
                  <a:gdLst/>
                  <a:ahLst/>
                  <a:cxnLst>
                    <a:cxn ang="0">
                      <a:pos x="wd2" y="hd2"/>
                    </a:cxn>
                    <a:cxn ang="5400000">
                      <a:pos x="wd2" y="hd2"/>
                    </a:cxn>
                    <a:cxn ang="10800000">
                      <a:pos x="wd2" y="hd2"/>
                    </a:cxn>
                    <a:cxn ang="16200000">
                      <a:pos x="wd2" y="hd2"/>
                    </a:cxn>
                  </a:cxnLst>
                  <a:rect l="0" t="0" r="r" b="b"/>
                  <a:pathLst>
                    <a:path w="21600" h="21600" extrusionOk="0">
                      <a:moveTo>
                        <a:pt x="19986" y="8679"/>
                      </a:moveTo>
                      <a:cubicBezTo>
                        <a:pt x="18742" y="8679"/>
                        <a:pt x="18153" y="9494"/>
                        <a:pt x="17542" y="9494"/>
                      </a:cubicBezTo>
                      <a:cubicBezTo>
                        <a:pt x="17280" y="9494"/>
                        <a:pt x="17084" y="9325"/>
                        <a:pt x="16975" y="9157"/>
                      </a:cubicBezTo>
                      <a:cubicBezTo>
                        <a:pt x="16844" y="8960"/>
                        <a:pt x="16778" y="8707"/>
                        <a:pt x="16778" y="8427"/>
                      </a:cubicBezTo>
                      <a:lnTo>
                        <a:pt x="16778" y="0"/>
                      </a:lnTo>
                      <a:lnTo>
                        <a:pt x="2073" y="0"/>
                      </a:lnTo>
                      <a:cubicBezTo>
                        <a:pt x="916" y="0"/>
                        <a:pt x="0" y="1208"/>
                        <a:pt x="0" y="2668"/>
                      </a:cubicBezTo>
                      <a:lnTo>
                        <a:pt x="0" y="18932"/>
                      </a:lnTo>
                      <a:cubicBezTo>
                        <a:pt x="0" y="20420"/>
                        <a:pt x="938" y="21600"/>
                        <a:pt x="2073" y="21600"/>
                      </a:cubicBezTo>
                      <a:lnTo>
                        <a:pt x="16778" y="21600"/>
                      </a:lnTo>
                      <a:lnTo>
                        <a:pt x="16778" y="13173"/>
                      </a:lnTo>
                      <a:cubicBezTo>
                        <a:pt x="16778" y="12921"/>
                        <a:pt x="16844" y="12640"/>
                        <a:pt x="16975" y="12443"/>
                      </a:cubicBezTo>
                      <a:cubicBezTo>
                        <a:pt x="17084" y="12275"/>
                        <a:pt x="17280" y="12106"/>
                        <a:pt x="17542" y="12106"/>
                      </a:cubicBezTo>
                      <a:cubicBezTo>
                        <a:pt x="18153" y="12106"/>
                        <a:pt x="18742" y="12921"/>
                        <a:pt x="19985" y="12921"/>
                      </a:cubicBezTo>
                      <a:cubicBezTo>
                        <a:pt x="21229" y="12921"/>
                        <a:pt x="21600" y="11629"/>
                        <a:pt x="21600" y="10786"/>
                      </a:cubicBezTo>
                      <a:cubicBezTo>
                        <a:pt x="21600" y="9943"/>
                        <a:pt x="21229" y="8679"/>
                        <a:pt x="19986" y="8679"/>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sp>
              <p:nvSpPr>
                <p:cNvPr id="14" name="Shape">
                  <a:extLst>
                    <a:ext uri="{FF2B5EF4-FFF2-40B4-BE49-F238E27FC236}">
                      <a16:creationId xmlns:a16="http://schemas.microsoft.com/office/drawing/2014/main" id="{C9BFA615-E0CA-4F6B-A9F0-3827080740EB}"/>
                    </a:ext>
                  </a:extLst>
                </p:cNvPr>
                <p:cNvSpPr/>
                <p:nvPr/>
              </p:nvSpPr>
              <p:spPr>
                <a:xfrm>
                  <a:off x="7532534" y="4217685"/>
                  <a:ext cx="1859042" cy="1444752"/>
                </a:xfrm>
                <a:custGeom>
                  <a:avLst/>
                  <a:gdLst/>
                  <a:ahLst/>
                  <a:cxnLst>
                    <a:cxn ang="0">
                      <a:pos x="wd2" y="hd2"/>
                    </a:cxn>
                    <a:cxn ang="5400000">
                      <a:pos x="wd2" y="hd2"/>
                    </a:cxn>
                    <a:cxn ang="10800000">
                      <a:pos x="wd2" y="hd2"/>
                    </a:cxn>
                    <a:cxn ang="16200000">
                      <a:pos x="wd2" y="hd2"/>
                    </a:cxn>
                  </a:cxnLst>
                  <a:rect l="0" t="0" r="r" b="b"/>
                  <a:pathLst>
                    <a:path w="21600" h="21600" extrusionOk="0">
                      <a:moveTo>
                        <a:pt x="19527" y="0"/>
                      </a:moveTo>
                      <a:lnTo>
                        <a:pt x="4822" y="0"/>
                      </a:lnTo>
                      <a:lnTo>
                        <a:pt x="4822" y="8416"/>
                      </a:lnTo>
                      <a:cubicBezTo>
                        <a:pt x="4822" y="8668"/>
                        <a:pt x="4756" y="8949"/>
                        <a:pt x="4625" y="9145"/>
                      </a:cubicBezTo>
                      <a:cubicBezTo>
                        <a:pt x="4516" y="9313"/>
                        <a:pt x="4320" y="9482"/>
                        <a:pt x="4058" y="9482"/>
                      </a:cubicBezTo>
                      <a:cubicBezTo>
                        <a:pt x="3447" y="9482"/>
                        <a:pt x="2858" y="8668"/>
                        <a:pt x="1615" y="8668"/>
                      </a:cubicBezTo>
                      <a:cubicBezTo>
                        <a:pt x="371" y="8668"/>
                        <a:pt x="0" y="9958"/>
                        <a:pt x="0" y="10800"/>
                      </a:cubicBezTo>
                      <a:cubicBezTo>
                        <a:pt x="0" y="11642"/>
                        <a:pt x="349" y="12932"/>
                        <a:pt x="1615" y="12932"/>
                      </a:cubicBezTo>
                      <a:cubicBezTo>
                        <a:pt x="2880" y="12932"/>
                        <a:pt x="3447" y="12118"/>
                        <a:pt x="4058" y="12118"/>
                      </a:cubicBezTo>
                      <a:cubicBezTo>
                        <a:pt x="4320" y="12118"/>
                        <a:pt x="4516" y="12287"/>
                        <a:pt x="4625" y="12455"/>
                      </a:cubicBezTo>
                      <a:cubicBezTo>
                        <a:pt x="4756" y="12651"/>
                        <a:pt x="4822" y="12904"/>
                        <a:pt x="4822" y="13184"/>
                      </a:cubicBezTo>
                      <a:lnTo>
                        <a:pt x="4822" y="21600"/>
                      </a:lnTo>
                      <a:lnTo>
                        <a:pt x="19527" y="21600"/>
                      </a:lnTo>
                      <a:cubicBezTo>
                        <a:pt x="20684" y="21600"/>
                        <a:pt x="21600" y="20394"/>
                        <a:pt x="21600" y="18935"/>
                      </a:cubicBezTo>
                      <a:lnTo>
                        <a:pt x="21600" y="2693"/>
                      </a:lnTo>
                      <a:cubicBezTo>
                        <a:pt x="21600" y="1206"/>
                        <a:pt x="20684" y="0"/>
                        <a:pt x="19527" y="0"/>
                      </a:cubicBezTo>
                      <a:close/>
                    </a:path>
                  </a:pathLst>
                </a:custGeom>
                <a:solidFill>
                  <a:schemeClr val="bg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pic>
              <p:nvPicPr>
                <p:cNvPr id="15" name="Graphic 13" descr="Gears with solid fill">
                  <a:extLst>
                    <a:ext uri="{FF2B5EF4-FFF2-40B4-BE49-F238E27FC236}">
                      <a16:creationId xmlns:a16="http://schemas.microsoft.com/office/drawing/2014/main" id="{2FA24289-E17F-43EE-B460-0B6A7A7B5C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88374" y="4459464"/>
                  <a:ext cx="962364" cy="962364"/>
                </a:xfrm>
                <a:prstGeom prst="rect">
                  <a:avLst/>
                </a:prstGeom>
                <a:effectLst>
                  <a:outerShdw blurRad="50800" dist="38100" dir="2700000" algn="tl" rotWithShape="0">
                    <a:prstClr val="black">
                      <a:alpha val="40000"/>
                    </a:prstClr>
                  </a:outerShdw>
                </a:effectLst>
              </p:spPr>
            </p:pic>
            <p:sp>
              <p:nvSpPr>
                <p:cNvPr id="16" name="TextBox 17">
                  <a:extLst>
                    <a:ext uri="{FF2B5EF4-FFF2-40B4-BE49-F238E27FC236}">
                      <a16:creationId xmlns:a16="http://schemas.microsoft.com/office/drawing/2014/main" id="{57A6F257-1CDD-4585-9816-848592EEE8BB}"/>
                    </a:ext>
                  </a:extLst>
                </p:cNvPr>
                <p:cNvSpPr txBox="1"/>
                <p:nvPr/>
              </p:nvSpPr>
              <p:spPr>
                <a:xfrm>
                  <a:off x="3045690" y="4406299"/>
                  <a:ext cx="955394" cy="1068694"/>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03</a:t>
                  </a:r>
                </a:p>
              </p:txBody>
            </p:sp>
            <p:sp>
              <p:nvSpPr>
                <p:cNvPr id="19" name="TextBox 26">
                  <a:extLst>
                    <a:ext uri="{FF2B5EF4-FFF2-40B4-BE49-F238E27FC236}">
                      <a16:creationId xmlns:a16="http://schemas.microsoft.com/office/drawing/2014/main" id="{DBA27E90-E3D3-440B-ACF3-BD5AE46C823F}"/>
                    </a:ext>
                  </a:extLst>
                </p:cNvPr>
                <p:cNvSpPr txBox="1"/>
                <p:nvPr/>
              </p:nvSpPr>
              <p:spPr>
                <a:xfrm>
                  <a:off x="4758637" y="4773707"/>
                  <a:ext cx="2779428" cy="242886"/>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endParaRPr>
                </a:p>
              </p:txBody>
            </p:sp>
          </p:grpSp>
        </p:grpSp>
        <p:sp>
          <p:nvSpPr>
            <p:cNvPr id="52" name="TextBox 22">
              <a:extLst>
                <a:ext uri="{FF2B5EF4-FFF2-40B4-BE49-F238E27FC236}">
                  <a16:creationId xmlns:a16="http://schemas.microsoft.com/office/drawing/2014/main" id="{50C1F397-0F03-F0A0-C69E-970A988B12A4}"/>
                </a:ext>
              </a:extLst>
            </p:cNvPr>
            <p:cNvSpPr txBox="1"/>
            <p:nvPr/>
          </p:nvSpPr>
          <p:spPr>
            <a:xfrm>
              <a:off x="4169423" y="4041029"/>
              <a:ext cx="2689856" cy="46166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latin typeface="Lato" panose="020F0502020204030203" pitchFamily="34" charset="0"/>
                  <a:ea typeface="Lato" panose="020F0502020204030203" pitchFamily="34" charset="0"/>
                  <a:cs typeface="Lato" panose="020F0502020204030203" pitchFamily="34" charset="0"/>
                </a:rPr>
                <a:t>AWS Services</a:t>
              </a:r>
            </a:p>
          </p:txBody>
        </p:sp>
        <p:sp>
          <p:nvSpPr>
            <p:cNvPr id="53" name="TextBox 23">
              <a:extLst>
                <a:ext uri="{FF2B5EF4-FFF2-40B4-BE49-F238E27FC236}">
                  <a16:creationId xmlns:a16="http://schemas.microsoft.com/office/drawing/2014/main" id="{44542428-F534-B3DE-BB03-C32ECD3E58CD}"/>
                </a:ext>
              </a:extLst>
            </p:cNvPr>
            <p:cNvSpPr txBox="1"/>
            <p:nvPr/>
          </p:nvSpPr>
          <p:spPr>
            <a:xfrm>
              <a:off x="4169422" y="4457032"/>
              <a:ext cx="3130108" cy="116955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sz="14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EC2</a:t>
              </a:r>
            </a:p>
            <a:p>
              <a:pPr marL="285750" indent="-285750">
                <a:buFont typeface="Wingdings" panose="05000000000000000000" pitchFamily="2" charset="2"/>
                <a:buChar char="ü"/>
              </a:pPr>
              <a:r>
                <a:rPr lang="en-US" sz="14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Application Load Balancer</a:t>
              </a:r>
            </a:p>
            <a:p>
              <a:pPr marL="285750" indent="-285750">
                <a:buFont typeface="Wingdings" panose="05000000000000000000" pitchFamily="2" charset="2"/>
                <a:buChar char="ü"/>
              </a:pPr>
              <a:r>
                <a:rPr lang="en-US" sz="14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S3</a:t>
              </a:r>
            </a:p>
            <a:p>
              <a:pPr marL="285750" indent="-285750">
                <a:buFont typeface="Wingdings" panose="05000000000000000000" pitchFamily="2" charset="2"/>
                <a:buChar char="ü"/>
              </a:pPr>
              <a:r>
                <a:rPr lang="en-US" sz="14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IaC</a:t>
              </a:r>
            </a:p>
            <a:p>
              <a:pPr marL="285750" indent="-285750">
                <a:buFont typeface="Wingdings" panose="05000000000000000000" pitchFamily="2" charset="2"/>
                <a:buChar char="ü"/>
              </a:pPr>
              <a:endParaRPr lang="en-US" sz="14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endParaRPr>
            </a:p>
          </p:txBody>
        </p:sp>
      </p:grpSp>
      <p:grpSp>
        <p:nvGrpSpPr>
          <p:cNvPr id="18" name="Group 17">
            <a:extLst>
              <a:ext uri="{FF2B5EF4-FFF2-40B4-BE49-F238E27FC236}">
                <a16:creationId xmlns:a16="http://schemas.microsoft.com/office/drawing/2014/main" id="{717F0A46-0A8A-0C82-B2C1-53A8780B599F}"/>
              </a:ext>
            </a:extLst>
          </p:cNvPr>
          <p:cNvGrpSpPr/>
          <p:nvPr/>
        </p:nvGrpSpPr>
        <p:grpSpPr>
          <a:xfrm>
            <a:off x="1959507" y="3215389"/>
            <a:ext cx="7465851" cy="1373061"/>
            <a:chOff x="1959507" y="2413532"/>
            <a:chExt cx="7465851" cy="1373061"/>
          </a:xfrm>
        </p:grpSpPr>
        <p:grpSp>
          <p:nvGrpSpPr>
            <p:cNvPr id="43" name="Group 42">
              <a:extLst>
                <a:ext uri="{FF2B5EF4-FFF2-40B4-BE49-F238E27FC236}">
                  <a16:creationId xmlns:a16="http://schemas.microsoft.com/office/drawing/2014/main" id="{AE4EA04D-D473-102E-D194-A74A1D24C0F8}"/>
                </a:ext>
              </a:extLst>
            </p:cNvPr>
            <p:cNvGrpSpPr/>
            <p:nvPr/>
          </p:nvGrpSpPr>
          <p:grpSpPr>
            <a:xfrm>
              <a:off x="1959507" y="2413532"/>
              <a:ext cx="7465851" cy="1373061"/>
              <a:chOff x="1903235" y="2976237"/>
              <a:chExt cx="7465851" cy="1373061"/>
            </a:xfrm>
          </p:grpSpPr>
          <p:sp>
            <p:nvSpPr>
              <p:cNvPr id="8" name="Freeform: Shape 7">
                <a:extLst>
                  <a:ext uri="{FF2B5EF4-FFF2-40B4-BE49-F238E27FC236}">
                    <a16:creationId xmlns:a16="http://schemas.microsoft.com/office/drawing/2014/main" id="{FD3FE894-09D5-4D3C-8EB3-9D47F9402B92}"/>
                  </a:ext>
                </a:extLst>
              </p:cNvPr>
              <p:cNvSpPr/>
              <p:nvPr/>
            </p:nvSpPr>
            <p:spPr>
              <a:xfrm>
                <a:off x="1903235" y="3022374"/>
                <a:ext cx="7283854" cy="1289361"/>
              </a:xfrm>
              <a:custGeom>
                <a:avLst/>
                <a:gdLst>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5924 w 6591152"/>
                  <a:gd name="connsiteY14" fmla="*/ 870103 h 1445923"/>
                  <a:gd name="connsiteX15" fmla="*/ 1444028 w 6591152"/>
                  <a:gd name="connsiteY15" fmla="*/ 881606 h 1445923"/>
                  <a:gd name="connsiteX16" fmla="*/ 1444028 w 6591152"/>
                  <a:gd name="connsiteY16" fmla="*/ 1444984 h 1445923"/>
                  <a:gd name="connsiteX17" fmla="*/ 178417 w 6591152"/>
                  <a:gd name="connsiteY17" fmla="*/ 1444984 h 1445923"/>
                  <a:gd name="connsiteX18" fmla="*/ 0 w 6591152"/>
                  <a:gd name="connsiteY18" fmla="*/ 1266618 h 1445923"/>
                  <a:gd name="connsiteX19" fmla="*/ 0 w 6591152"/>
                  <a:gd name="connsiteY19" fmla="*/ 179305 h 1445923"/>
                  <a:gd name="connsiteX20" fmla="*/ 178417 w 6591152"/>
                  <a:gd name="connsiteY20" fmla="*/ 938 h 1445923"/>
                  <a:gd name="connsiteX21" fmla="*/ 1444028 w 6591152"/>
                  <a:gd name="connsiteY21" fmla="*/ 938 h 1445923"/>
                  <a:gd name="connsiteX22" fmla="*/ 1444028 w 6591152"/>
                  <a:gd name="connsiteY22" fmla="*/ 564317 h 1445923"/>
                  <a:gd name="connsiteX23" fmla="*/ 1445924 w 6591152"/>
                  <a:gd name="connsiteY23" fmla="*/ 569774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5924 w 6591152"/>
                  <a:gd name="connsiteY14" fmla="*/ 870103 h 1445923"/>
                  <a:gd name="connsiteX15" fmla="*/ 1444028 w 6591152"/>
                  <a:gd name="connsiteY15" fmla="*/ 1444984 h 1445923"/>
                  <a:gd name="connsiteX16" fmla="*/ 178417 w 6591152"/>
                  <a:gd name="connsiteY16" fmla="*/ 1444984 h 1445923"/>
                  <a:gd name="connsiteX17" fmla="*/ 0 w 6591152"/>
                  <a:gd name="connsiteY17" fmla="*/ 1266618 h 1445923"/>
                  <a:gd name="connsiteX18" fmla="*/ 0 w 6591152"/>
                  <a:gd name="connsiteY18" fmla="*/ 179305 h 1445923"/>
                  <a:gd name="connsiteX19" fmla="*/ 178417 w 6591152"/>
                  <a:gd name="connsiteY19" fmla="*/ 938 h 1445923"/>
                  <a:gd name="connsiteX20" fmla="*/ 1444028 w 6591152"/>
                  <a:gd name="connsiteY20" fmla="*/ 938 h 1445923"/>
                  <a:gd name="connsiteX21" fmla="*/ 1444028 w 6591152"/>
                  <a:gd name="connsiteY21" fmla="*/ 564317 h 1445923"/>
                  <a:gd name="connsiteX22" fmla="*/ 1445924 w 6591152"/>
                  <a:gd name="connsiteY22" fmla="*/ 569774 h 1445923"/>
                  <a:gd name="connsiteX23" fmla="*/ 1445924 w 6591152"/>
                  <a:gd name="connsiteY23"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4028 w 6591152"/>
                  <a:gd name="connsiteY14" fmla="*/ 1444984 h 1445923"/>
                  <a:gd name="connsiteX15" fmla="*/ 178417 w 6591152"/>
                  <a:gd name="connsiteY15" fmla="*/ 1444984 h 1445923"/>
                  <a:gd name="connsiteX16" fmla="*/ 0 w 6591152"/>
                  <a:gd name="connsiteY16" fmla="*/ 1266618 h 1445923"/>
                  <a:gd name="connsiteX17" fmla="*/ 0 w 6591152"/>
                  <a:gd name="connsiteY17" fmla="*/ 179305 h 1445923"/>
                  <a:gd name="connsiteX18" fmla="*/ 178417 w 6591152"/>
                  <a:gd name="connsiteY18" fmla="*/ 938 h 1445923"/>
                  <a:gd name="connsiteX19" fmla="*/ 1444028 w 6591152"/>
                  <a:gd name="connsiteY19" fmla="*/ 938 h 1445923"/>
                  <a:gd name="connsiteX20" fmla="*/ 1444028 w 6591152"/>
                  <a:gd name="connsiteY20" fmla="*/ 564317 h 1445923"/>
                  <a:gd name="connsiteX21" fmla="*/ 1445924 w 6591152"/>
                  <a:gd name="connsiteY21" fmla="*/ 569774 h 1445923"/>
                  <a:gd name="connsiteX22" fmla="*/ 1445924 w 6591152"/>
                  <a:gd name="connsiteY22"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4028 w 6591152"/>
                  <a:gd name="connsiteY14" fmla="*/ 1444984 h 1445923"/>
                  <a:gd name="connsiteX15" fmla="*/ 178417 w 6591152"/>
                  <a:gd name="connsiteY15" fmla="*/ 1444984 h 1445923"/>
                  <a:gd name="connsiteX16" fmla="*/ 0 w 6591152"/>
                  <a:gd name="connsiteY16" fmla="*/ 1266618 h 1445923"/>
                  <a:gd name="connsiteX17" fmla="*/ 0 w 6591152"/>
                  <a:gd name="connsiteY17" fmla="*/ 179305 h 1445923"/>
                  <a:gd name="connsiteX18" fmla="*/ 178417 w 6591152"/>
                  <a:gd name="connsiteY18" fmla="*/ 938 h 1445923"/>
                  <a:gd name="connsiteX19" fmla="*/ 1444028 w 6591152"/>
                  <a:gd name="connsiteY19" fmla="*/ 938 h 1445923"/>
                  <a:gd name="connsiteX20" fmla="*/ 1444028 w 6591152"/>
                  <a:gd name="connsiteY20" fmla="*/ 564317 h 1445923"/>
                  <a:gd name="connsiteX21" fmla="*/ 1445924 w 6591152"/>
                  <a:gd name="connsiteY21"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4028 w 6591152"/>
                  <a:gd name="connsiteY14" fmla="*/ 1444984 h 1445923"/>
                  <a:gd name="connsiteX15" fmla="*/ 178417 w 6591152"/>
                  <a:gd name="connsiteY15" fmla="*/ 1444984 h 1445923"/>
                  <a:gd name="connsiteX16" fmla="*/ 0 w 6591152"/>
                  <a:gd name="connsiteY16" fmla="*/ 1266618 h 1445923"/>
                  <a:gd name="connsiteX17" fmla="*/ 0 w 6591152"/>
                  <a:gd name="connsiteY17" fmla="*/ 179305 h 1445923"/>
                  <a:gd name="connsiteX18" fmla="*/ 178417 w 6591152"/>
                  <a:gd name="connsiteY18" fmla="*/ 938 h 1445923"/>
                  <a:gd name="connsiteX19" fmla="*/ 1444028 w 6591152"/>
                  <a:gd name="connsiteY19" fmla="*/ 938 h 1445923"/>
                  <a:gd name="connsiteX20" fmla="*/ 1445924 w 6591152"/>
                  <a:gd name="connsiteY20"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78417 w 6591152"/>
                  <a:gd name="connsiteY14" fmla="*/ 1444984 h 1445923"/>
                  <a:gd name="connsiteX15" fmla="*/ 0 w 6591152"/>
                  <a:gd name="connsiteY15" fmla="*/ 1266618 h 1445923"/>
                  <a:gd name="connsiteX16" fmla="*/ 0 w 6591152"/>
                  <a:gd name="connsiteY16" fmla="*/ 179305 h 1445923"/>
                  <a:gd name="connsiteX17" fmla="*/ 178417 w 6591152"/>
                  <a:gd name="connsiteY17" fmla="*/ 938 h 1445923"/>
                  <a:gd name="connsiteX18" fmla="*/ 1444028 w 6591152"/>
                  <a:gd name="connsiteY18" fmla="*/ 938 h 1445923"/>
                  <a:gd name="connsiteX19" fmla="*/ 1445924 w 6591152"/>
                  <a:gd name="connsiteY19" fmla="*/ 0 h 1445923"/>
                  <a:gd name="connsiteX0" fmla="*/ 1444028 w 6591152"/>
                  <a:gd name="connsiteY0" fmla="*/ 938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78417 w 6591152"/>
                  <a:gd name="connsiteY14" fmla="*/ 1444984 h 1445923"/>
                  <a:gd name="connsiteX15" fmla="*/ 0 w 6591152"/>
                  <a:gd name="connsiteY15" fmla="*/ 1266618 h 1445923"/>
                  <a:gd name="connsiteX16" fmla="*/ 0 w 6591152"/>
                  <a:gd name="connsiteY16" fmla="*/ 179305 h 1445923"/>
                  <a:gd name="connsiteX17" fmla="*/ 178417 w 6591152"/>
                  <a:gd name="connsiteY17" fmla="*/ 938 h 1445923"/>
                  <a:gd name="connsiteX18" fmla="*/ 1444028 w 6591152"/>
                  <a:gd name="connsiteY18" fmla="*/ 938 h 1445923"/>
                  <a:gd name="connsiteX0" fmla="*/ 1444028 w 6591152"/>
                  <a:gd name="connsiteY0" fmla="*/ 938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78417 w 6591152"/>
                  <a:gd name="connsiteY13" fmla="*/ 1444984 h 1445923"/>
                  <a:gd name="connsiteX14" fmla="*/ 0 w 6591152"/>
                  <a:gd name="connsiteY14" fmla="*/ 1266618 h 1445923"/>
                  <a:gd name="connsiteX15" fmla="*/ 0 w 6591152"/>
                  <a:gd name="connsiteY15" fmla="*/ 179305 h 1445923"/>
                  <a:gd name="connsiteX16" fmla="*/ 178417 w 6591152"/>
                  <a:gd name="connsiteY16" fmla="*/ 938 h 1445923"/>
                  <a:gd name="connsiteX17" fmla="*/ 1444028 w 6591152"/>
                  <a:gd name="connsiteY17" fmla="*/ 938 h 1445923"/>
                  <a:gd name="connsiteX0" fmla="*/ 178417 w 6591152"/>
                  <a:gd name="connsiteY0" fmla="*/ 938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78417 w 6591152"/>
                  <a:gd name="connsiteY13" fmla="*/ 1444984 h 1445923"/>
                  <a:gd name="connsiteX14" fmla="*/ 0 w 6591152"/>
                  <a:gd name="connsiteY14" fmla="*/ 1266618 h 1445923"/>
                  <a:gd name="connsiteX15" fmla="*/ 0 w 6591152"/>
                  <a:gd name="connsiteY15" fmla="*/ 179305 h 1445923"/>
                  <a:gd name="connsiteX16" fmla="*/ 178417 w 6591152"/>
                  <a:gd name="connsiteY16" fmla="*/ 938 h 1445923"/>
                  <a:gd name="connsiteX0" fmla="*/ 178417 w 6591152"/>
                  <a:gd name="connsiteY0" fmla="*/ 938 h 1445923"/>
                  <a:gd name="connsiteX1" fmla="*/ 5147113 w 6591152"/>
                  <a:gd name="connsiteY1" fmla="*/ 0 h 1445923"/>
                  <a:gd name="connsiteX2" fmla="*/ 5147113 w 6591152"/>
                  <a:gd name="connsiteY2" fmla="*/ 563441 h 1445923"/>
                  <a:gd name="connsiteX3" fmla="*/ 5147124 w 6591152"/>
                  <a:gd name="connsiteY3" fmla="*/ 1 h 1445923"/>
                  <a:gd name="connsiteX4" fmla="*/ 6412736 w 6591152"/>
                  <a:gd name="connsiteY4" fmla="*/ 1 h 1445923"/>
                  <a:gd name="connsiteX5" fmla="*/ 6591152 w 6591152"/>
                  <a:gd name="connsiteY5" fmla="*/ 180273 h 1445923"/>
                  <a:gd name="connsiteX6" fmla="*/ 6591152 w 6591152"/>
                  <a:gd name="connsiteY6" fmla="*/ 1267524 h 1445923"/>
                  <a:gd name="connsiteX7" fmla="*/ 6412736 w 6591152"/>
                  <a:gd name="connsiteY7" fmla="*/ 1445921 h 1445923"/>
                  <a:gd name="connsiteX8" fmla="*/ 5147124 w 6591152"/>
                  <a:gd name="connsiteY8" fmla="*/ 1445921 h 1445923"/>
                  <a:gd name="connsiteX9" fmla="*/ 5147124 w 6591152"/>
                  <a:gd name="connsiteY9" fmla="*/ 882548 h 1445923"/>
                  <a:gd name="connsiteX10" fmla="*/ 5147113 w 6591152"/>
                  <a:gd name="connsiteY10" fmla="*/ 882516 h 1445923"/>
                  <a:gd name="connsiteX11" fmla="*/ 5147113 w 6591152"/>
                  <a:gd name="connsiteY11" fmla="*/ 1445923 h 1445923"/>
                  <a:gd name="connsiteX12" fmla="*/ 178417 w 6591152"/>
                  <a:gd name="connsiteY12" fmla="*/ 1444984 h 1445923"/>
                  <a:gd name="connsiteX13" fmla="*/ 0 w 6591152"/>
                  <a:gd name="connsiteY13" fmla="*/ 1266618 h 1445923"/>
                  <a:gd name="connsiteX14" fmla="*/ 0 w 6591152"/>
                  <a:gd name="connsiteY14" fmla="*/ 179305 h 1445923"/>
                  <a:gd name="connsiteX15" fmla="*/ 178417 w 6591152"/>
                  <a:gd name="connsiteY15" fmla="*/ 938 h 1445923"/>
                  <a:gd name="connsiteX0" fmla="*/ 178417 w 6591152"/>
                  <a:gd name="connsiteY0" fmla="*/ 938 h 1445923"/>
                  <a:gd name="connsiteX1" fmla="*/ 5147113 w 6591152"/>
                  <a:gd name="connsiteY1" fmla="*/ 0 h 1445923"/>
                  <a:gd name="connsiteX2" fmla="*/ 5147124 w 6591152"/>
                  <a:gd name="connsiteY2" fmla="*/ 1 h 1445923"/>
                  <a:gd name="connsiteX3" fmla="*/ 6412736 w 6591152"/>
                  <a:gd name="connsiteY3" fmla="*/ 1 h 1445923"/>
                  <a:gd name="connsiteX4" fmla="*/ 6591152 w 6591152"/>
                  <a:gd name="connsiteY4" fmla="*/ 180273 h 1445923"/>
                  <a:gd name="connsiteX5" fmla="*/ 6591152 w 6591152"/>
                  <a:gd name="connsiteY5" fmla="*/ 1267524 h 1445923"/>
                  <a:gd name="connsiteX6" fmla="*/ 6412736 w 6591152"/>
                  <a:gd name="connsiteY6" fmla="*/ 1445921 h 1445923"/>
                  <a:gd name="connsiteX7" fmla="*/ 5147124 w 6591152"/>
                  <a:gd name="connsiteY7" fmla="*/ 1445921 h 1445923"/>
                  <a:gd name="connsiteX8" fmla="*/ 5147124 w 6591152"/>
                  <a:gd name="connsiteY8" fmla="*/ 882548 h 1445923"/>
                  <a:gd name="connsiteX9" fmla="*/ 5147113 w 6591152"/>
                  <a:gd name="connsiteY9" fmla="*/ 882516 h 1445923"/>
                  <a:gd name="connsiteX10" fmla="*/ 5147113 w 6591152"/>
                  <a:gd name="connsiteY10" fmla="*/ 1445923 h 1445923"/>
                  <a:gd name="connsiteX11" fmla="*/ 178417 w 6591152"/>
                  <a:gd name="connsiteY11" fmla="*/ 1444984 h 1445923"/>
                  <a:gd name="connsiteX12" fmla="*/ 0 w 6591152"/>
                  <a:gd name="connsiteY12" fmla="*/ 1266618 h 1445923"/>
                  <a:gd name="connsiteX13" fmla="*/ 0 w 6591152"/>
                  <a:gd name="connsiteY13" fmla="*/ 179305 h 1445923"/>
                  <a:gd name="connsiteX14" fmla="*/ 178417 w 6591152"/>
                  <a:gd name="connsiteY14" fmla="*/ 938 h 1445923"/>
                  <a:gd name="connsiteX0" fmla="*/ 178417 w 6591152"/>
                  <a:gd name="connsiteY0" fmla="*/ 14325 h 1459310"/>
                  <a:gd name="connsiteX1" fmla="*/ 5147113 w 6591152"/>
                  <a:gd name="connsiteY1" fmla="*/ 13387 h 1459310"/>
                  <a:gd name="connsiteX2" fmla="*/ 6412736 w 6591152"/>
                  <a:gd name="connsiteY2" fmla="*/ 13388 h 1459310"/>
                  <a:gd name="connsiteX3" fmla="*/ 6591152 w 6591152"/>
                  <a:gd name="connsiteY3" fmla="*/ 193660 h 1459310"/>
                  <a:gd name="connsiteX4" fmla="*/ 6591152 w 6591152"/>
                  <a:gd name="connsiteY4" fmla="*/ 1280911 h 1459310"/>
                  <a:gd name="connsiteX5" fmla="*/ 6412736 w 6591152"/>
                  <a:gd name="connsiteY5" fmla="*/ 1459308 h 1459310"/>
                  <a:gd name="connsiteX6" fmla="*/ 5147124 w 6591152"/>
                  <a:gd name="connsiteY6" fmla="*/ 1459308 h 1459310"/>
                  <a:gd name="connsiteX7" fmla="*/ 5147124 w 6591152"/>
                  <a:gd name="connsiteY7" fmla="*/ 895935 h 1459310"/>
                  <a:gd name="connsiteX8" fmla="*/ 5147113 w 6591152"/>
                  <a:gd name="connsiteY8" fmla="*/ 895903 h 1459310"/>
                  <a:gd name="connsiteX9" fmla="*/ 5147113 w 6591152"/>
                  <a:gd name="connsiteY9" fmla="*/ 1459310 h 1459310"/>
                  <a:gd name="connsiteX10" fmla="*/ 178417 w 6591152"/>
                  <a:gd name="connsiteY10" fmla="*/ 1458371 h 1459310"/>
                  <a:gd name="connsiteX11" fmla="*/ 0 w 6591152"/>
                  <a:gd name="connsiteY11" fmla="*/ 1280005 h 1459310"/>
                  <a:gd name="connsiteX12" fmla="*/ 0 w 6591152"/>
                  <a:gd name="connsiteY12" fmla="*/ 192692 h 1459310"/>
                  <a:gd name="connsiteX13" fmla="*/ 178417 w 6591152"/>
                  <a:gd name="connsiteY13" fmla="*/ 14325 h 1459310"/>
                  <a:gd name="connsiteX0" fmla="*/ 178417 w 6591152"/>
                  <a:gd name="connsiteY0" fmla="*/ 937 h 1445922"/>
                  <a:gd name="connsiteX1" fmla="*/ 6412736 w 6591152"/>
                  <a:gd name="connsiteY1" fmla="*/ 0 h 1445922"/>
                  <a:gd name="connsiteX2" fmla="*/ 6591152 w 6591152"/>
                  <a:gd name="connsiteY2" fmla="*/ 180272 h 1445922"/>
                  <a:gd name="connsiteX3" fmla="*/ 6591152 w 6591152"/>
                  <a:gd name="connsiteY3" fmla="*/ 1267523 h 1445922"/>
                  <a:gd name="connsiteX4" fmla="*/ 6412736 w 6591152"/>
                  <a:gd name="connsiteY4" fmla="*/ 1445920 h 1445922"/>
                  <a:gd name="connsiteX5" fmla="*/ 5147124 w 6591152"/>
                  <a:gd name="connsiteY5" fmla="*/ 1445920 h 1445922"/>
                  <a:gd name="connsiteX6" fmla="*/ 5147124 w 6591152"/>
                  <a:gd name="connsiteY6" fmla="*/ 882547 h 1445922"/>
                  <a:gd name="connsiteX7" fmla="*/ 5147113 w 6591152"/>
                  <a:gd name="connsiteY7" fmla="*/ 882515 h 1445922"/>
                  <a:gd name="connsiteX8" fmla="*/ 5147113 w 6591152"/>
                  <a:gd name="connsiteY8" fmla="*/ 1445922 h 1445922"/>
                  <a:gd name="connsiteX9" fmla="*/ 178417 w 6591152"/>
                  <a:gd name="connsiteY9" fmla="*/ 1444983 h 1445922"/>
                  <a:gd name="connsiteX10" fmla="*/ 0 w 6591152"/>
                  <a:gd name="connsiteY10" fmla="*/ 1266617 h 1445922"/>
                  <a:gd name="connsiteX11" fmla="*/ 0 w 6591152"/>
                  <a:gd name="connsiteY11" fmla="*/ 179304 h 1445922"/>
                  <a:gd name="connsiteX12" fmla="*/ 178417 w 6591152"/>
                  <a:gd name="connsiteY12" fmla="*/ 937 h 1445922"/>
                  <a:gd name="connsiteX0" fmla="*/ 178417 w 6591152"/>
                  <a:gd name="connsiteY0" fmla="*/ 937 h 1445922"/>
                  <a:gd name="connsiteX1" fmla="*/ 6412736 w 6591152"/>
                  <a:gd name="connsiteY1" fmla="*/ 0 h 1445922"/>
                  <a:gd name="connsiteX2" fmla="*/ 6591152 w 6591152"/>
                  <a:gd name="connsiteY2" fmla="*/ 180272 h 1445922"/>
                  <a:gd name="connsiteX3" fmla="*/ 6591152 w 6591152"/>
                  <a:gd name="connsiteY3" fmla="*/ 1267523 h 1445922"/>
                  <a:gd name="connsiteX4" fmla="*/ 6412736 w 6591152"/>
                  <a:gd name="connsiteY4" fmla="*/ 1445920 h 1445922"/>
                  <a:gd name="connsiteX5" fmla="*/ 5147124 w 6591152"/>
                  <a:gd name="connsiteY5" fmla="*/ 1445920 h 1445922"/>
                  <a:gd name="connsiteX6" fmla="*/ 5147124 w 6591152"/>
                  <a:gd name="connsiteY6" fmla="*/ 882547 h 1445922"/>
                  <a:gd name="connsiteX7" fmla="*/ 5147113 w 6591152"/>
                  <a:gd name="connsiteY7" fmla="*/ 1445922 h 1445922"/>
                  <a:gd name="connsiteX8" fmla="*/ 178417 w 6591152"/>
                  <a:gd name="connsiteY8" fmla="*/ 1444983 h 1445922"/>
                  <a:gd name="connsiteX9" fmla="*/ 0 w 6591152"/>
                  <a:gd name="connsiteY9" fmla="*/ 1266617 h 1445922"/>
                  <a:gd name="connsiteX10" fmla="*/ 0 w 6591152"/>
                  <a:gd name="connsiteY10" fmla="*/ 179304 h 1445922"/>
                  <a:gd name="connsiteX11" fmla="*/ 178417 w 6591152"/>
                  <a:gd name="connsiteY11" fmla="*/ 937 h 1445922"/>
                  <a:gd name="connsiteX0" fmla="*/ 178417 w 6591152"/>
                  <a:gd name="connsiteY0" fmla="*/ 937 h 1445922"/>
                  <a:gd name="connsiteX1" fmla="*/ 6412736 w 6591152"/>
                  <a:gd name="connsiteY1" fmla="*/ 0 h 1445922"/>
                  <a:gd name="connsiteX2" fmla="*/ 6591152 w 6591152"/>
                  <a:gd name="connsiteY2" fmla="*/ 180272 h 1445922"/>
                  <a:gd name="connsiteX3" fmla="*/ 6591152 w 6591152"/>
                  <a:gd name="connsiteY3" fmla="*/ 1267523 h 1445922"/>
                  <a:gd name="connsiteX4" fmla="*/ 6412736 w 6591152"/>
                  <a:gd name="connsiteY4" fmla="*/ 1445920 h 1445922"/>
                  <a:gd name="connsiteX5" fmla="*/ 5147124 w 6591152"/>
                  <a:gd name="connsiteY5" fmla="*/ 1445920 h 1445922"/>
                  <a:gd name="connsiteX6" fmla="*/ 5147113 w 6591152"/>
                  <a:gd name="connsiteY6" fmla="*/ 1445922 h 1445922"/>
                  <a:gd name="connsiteX7" fmla="*/ 178417 w 6591152"/>
                  <a:gd name="connsiteY7" fmla="*/ 1444983 h 1445922"/>
                  <a:gd name="connsiteX8" fmla="*/ 0 w 6591152"/>
                  <a:gd name="connsiteY8" fmla="*/ 1266617 h 1445922"/>
                  <a:gd name="connsiteX9" fmla="*/ 0 w 6591152"/>
                  <a:gd name="connsiteY9" fmla="*/ 179304 h 1445922"/>
                  <a:gd name="connsiteX10" fmla="*/ 178417 w 6591152"/>
                  <a:gd name="connsiteY10" fmla="*/ 937 h 1445922"/>
                  <a:gd name="connsiteX0" fmla="*/ 178417 w 6591152"/>
                  <a:gd name="connsiteY0" fmla="*/ 937 h 1445920"/>
                  <a:gd name="connsiteX1" fmla="*/ 6412736 w 6591152"/>
                  <a:gd name="connsiteY1" fmla="*/ 0 h 1445920"/>
                  <a:gd name="connsiteX2" fmla="*/ 6591152 w 6591152"/>
                  <a:gd name="connsiteY2" fmla="*/ 180272 h 1445920"/>
                  <a:gd name="connsiteX3" fmla="*/ 6591152 w 6591152"/>
                  <a:gd name="connsiteY3" fmla="*/ 1267523 h 1445920"/>
                  <a:gd name="connsiteX4" fmla="*/ 6412736 w 6591152"/>
                  <a:gd name="connsiteY4" fmla="*/ 1445920 h 1445920"/>
                  <a:gd name="connsiteX5" fmla="*/ 5147124 w 6591152"/>
                  <a:gd name="connsiteY5" fmla="*/ 1445920 h 1445920"/>
                  <a:gd name="connsiteX6" fmla="*/ 178417 w 6591152"/>
                  <a:gd name="connsiteY6" fmla="*/ 1444983 h 1445920"/>
                  <a:gd name="connsiteX7" fmla="*/ 0 w 6591152"/>
                  <a:gd name="connsiteY7" fmla="*/ 1266617 h 1445920"/>
                  <a:gd name="connsiteX8" fmla="*/ 0 w 6591152"/>
                  <a:gd name="connsiteY8" fmla="*/ 179304 h 1445920"/>
                  <a:gd name="connsiteX9" fmla="*/ 178417 w 6591152"/>
                  <a:gd name="connsiteY9" fmla="*/ 937 h 1445920"/>
                  <a:gd name="connsiteX0" fmla="*/ 178417 w 6591152"/>
                  <a:gd name="connsiteY0" fmla="*/ 937 h 1445920"/>
                  <a:gd name="connsiteX1" fmla="*/ 6412736 w 6591152"/>
                  <a:gd name="connsiteY1" fmla="*/ 0 h 1445920"/>
                  <a:gd name="connsiteX2" fmla="*/ 6591152 w 6591152"/>
                  <a:gd name="connsiteY2" fmla="*/ 180272 h 1445920"/>
                  <a:gd name="connsiteX3" fmla="*/ 6591152 w 6591152"/>
                  <a:gd name="connsiteY3" fmla="*/ 1267523 h 1445920"/>
                  <a:gd name="connsiteX4" fmla="*/ 6412736 w 6591152"/>
                  <a:gd name="connsiteY4" fmla="*/ 1445920 h 1445920"/>
                  <a:gd name="connsiteX5" fmla="*/ 178417 w 6591152"/>
                  <a:gd name="connsiteY5" fmla="*/ 1444983 h 1445920"/>
                  <a:gd name="connsiteX6" fmla="*/ 0 w 6591152"/>
                  <a:gd name="connsiteY6" fmla="*/ 1266617 h 1445920"/>
                  <a:gd name="connsiteX7" fmla="*/ 0 w 6591152"/>
                  <a:gd name="connsiteY7" fmla="*/ 179304 h 1445920"/>
                  <a:gd name="connsiteX8" fmla="*/ 178417 w 6591152"/>
                  <a:gd name="connsiteY8" fmla="*/ 937 h 14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1152" h="1445920">
                    <a:moveTo>
                      <a:pt x="178417" y="937"/>
                    </a:moveTo>
                    <a:lnTo>
                      <a:pt x="6412736" y="0"/>
                    </a:lnTo>
                    <a:cubicBezTo>
                      <a:pt x="6512315" y="0"/>
                      <a:pt x="6591152" y="80731"/>
                      <a:pt x="6591152" y="180272"/>
                    </a:cubicBezTo>
                    <a:lnTo>
                      <a:pt x="6591152" y="1267523"/>
                    </a:lnTo>
                    <a:cubicBezTo>
                      <a:pt x="6591152" y="1365190"/>
                      <a:pt x="6512315" y="1445920"/>
                      <a:pt x="6412736" y="1445920"/>
                    </a:cubicBezTo>
                    <a:lnTo>
                      <a:pt x="178417" y="1444983"/>
                    </a:lnTo>
                    <a:cubicBezTo>
                      <a:pt x="80731" y="1444983"/>
                      <a:pt x="0" y="1366095"/>
                      <a:pt x="0" y="1266617"/>
                    </a:cubicBezTo>
                    <a:lnTo>
                      <a:pt x="0" y="179304"/>
                    </a:lnTo>
                    <a:cubicBezTo>
                      <a:pt x="0" y="81697"/>
                      <a:pt x="78837" y="937"/>
                      <a:pt x="178417" y="937"/>
                    </a:cubicBezTo>
                    <a:close/>
                  </a:path>
                </a:pathLst>
              </a:custGeom>
              <a:solidFill>
                <a:schemeClr val="bg1"/>
              </a:solidFill>
              <a:ln w="12700">
                <a:miter lim="400000"/>
              </a:ln>
              <a:effectLst>
                <a:outerShdw blurRad="203200" dist="101600" dir="3000000" algn="tl" rotWithShape="0">
                  <a:prstClr val="black">
                    <a:alpha val="40000"/>
                  </a:prstClr>
                </a:outerShdw>
              </a:effectLst>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grpSp>
            <p:nvGrpSpPr>
              <p:cNvPr id="9" name="Group 8">
                <a:extLst>
                  <a:ext uri="{FF2B5EF4-FFF2-40B4-BE49-F238E27FC236}">
                    <a16:creationId xmlns:a16="http://schemas.microsoft.com/office/drawing/2014/main" id="{29E2F798-8F2C-4A29-93DF-8131454F2063}"/>
                  </a:ext>
                </a:extLst>
              </p:cNvPr>
              <p:cNvGrpSpPr/>
              <p:nvPr/>
            </p:nvGrpSpPr>
            <p:grpSpPr>
              <a:xfrm>
                <a:off x="1946329" y="2976237"/>
                <a:ext cx="7422757" cy="1373061"/>
                <a:chOff x="2800424" y="2713463"/>
                <a:chExt cx="6591152" cy="1444752"/>
              </a:xfrm>
            </p:grpSpPr>
            <p:sp>
              <p:nvSpPr>
                <p:cNvPr id="20" name="Rectangle">
                  <a:extLst>
                    <a:ext uri="{FF2B5EF4-FFF2-40B4-BE49-F238E27FC236}">
                      <a16:creationId xmlns:a16="http://schemas.microsoft.com/office/drawing/2014/main" id="{23EFBEB7-B2A4-443B-93D8-717F4022FA57}"/>
                    </a:ext>
                  </a:extLst>
                </p:cNvPr>
                <p:cNvSpPr/>
                <p:nvPr/>
              </p:nvSpPr>
              <p:spPr>
                <a:xfrm>
                  <a:off x="4184680" y="2713463"/>
                  <a:ext cx="3824526" cy="1444752"/>
                </a:xfrm>
                <a:prstGeom prst="rect">
                  <a:avLst/>
                </a:prstGeom>
                <a:solidFill>
                  <a:schemeClr val="bg1"/>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sp>
              <p:nvSpPr>
                <p:cNvPr id="21" name="Shape">
                  <a:extLst>
                    <a:ext uri="{FF2B5EF4-FFF2-40B4-BE49-F238E27FC236}">
                      <a16:creationId xmlns:a16="http://schemas.microsoft.com/office/drawing/2014/main" id="{84AA650B-27BE-45D8-B28C-C425324AD68A}"/>
                    </a:ext>
                  </a:extLst>
                </p:cNvPr>
                <p:cNvSpPr/>
                <p:nvPr/>
              </p:nvSpPr>
              <p:spPr>
                <a:xfrm>
                  <a:off x="2800424" y="2713463"/>
                  <a:ext cx="1859042" cy="1444752"/>
                </a:xfrm>
                <a:custGeom>
                  <a:avLst/>
                  <a:gdLst/>
                  <a:ahLst/>
                  <a:cxnLst>
                    <a:cxn ang="0">
                      <a:pos x="wd2" y="hd2"/>
                    </a:cxn>
                    <a:cxn ang="5400000">
                      <a:pos x="wd2" y="hd2"/>
                    </a:cxn>
                    <a:cxn ang="10800000">
                      <a:pos x="wd2" y="hd2"/>
                    </a:cxn>
                    <a:cxn ang="16200000">
                      <a:pos x="wd2" y="hd2"/>
                    </a:cxn>
                  </a:cxnLst>
                  <a:rect l="0" t="0" r="r" b="b"/>
                  <a:pathLst>
                    <a:path w="21600" h="21600" extrusionOk="0">
                      <a:moveTo>
                        <a:pt x="19986" y="8679"/>
                      </a:moveTo>
                      <a:cubicBezTo>
                        <a:pt x="18742" y="8679"/>
                        <a:pt x="18153" y="9494"/>
                        <a:pt x="17542" y="9494"/>
                      </a:cubicBezTo>
                      <a:cubicBezTo>
                        <a:pt x="17280" y="9494"/>
                        <a:pt x="17084" y="9325"/>
                        <a:pt x="16975" y="9157"/>
                      </a:cubicBezTo>
                      <a:cubicBezTo>
                        <a:pt x="16844" y="8960"/>
                        <a:pt x="16778" y="8707"/>
                        <a:pt x="16778" y="8427"/>
                      </a:cubicBezTo>
                      <a:lnTo>
                        <a:pt x="16778" y="0"/>
                      </a:lnTo>
                      <a:lnTo>
                        <a:pt x="2073" y="0"/>
                      </a:lnTo>
                      <a:cubicBezTo>
                        <a:pt x="916" y="0"/>
                        <a:pt x="0" y="1208"/>
                        <a:pt x="0" y="2668"/>
                      </a:cubicBezTo>
                      <a:lnTo>
                        <a:pt x="0" y="18932"/>
                      </a:lnTo>
                      <a:cubicBezTo>
                        <a:pt x="0" y="20420"/>
                        <a:pt x="938" y="21600"/>
                        <a:pt x="2073" y="21600"/>
                      </a:cubicBezTo>
                      <a:lnTo>
                        <a:pt x="16778" y="21600"/>
                      </a:lnTo>
                      <a:lnTo>
                        <a:pt x="16778" y="13173"/>
                      </a:lnTo>
                      <a:cubicBezTo>
                        <a:pt x="16778" y="12921"/>
                        <a:pt x="16844" y="12640"/>
                        <a:pt x="16975" y="12443"/>
                      </a:cubicBezTo>
                      <a:cubicBezTo>
                        <a:pt x="17084" y="12275"/>
                        <a:pt x="17280" y="12106"/>
                        <a:pt x="17542" y="12106"/>
                      </a:cubicBezTo>
                      <a:cubicBezTo>
                        <a:pt x="18153" y="12106"/>
                        <a:pt x="18742" y="12921"/>
                        <a:pt x="19985" y="12921"/>
                      </a:cubicBezTo>
                      <a:cubicBezTo>
                        <a:pt x="21229" y="12921"/>
                        <a:pt x="21600" y="11629"/>
                        <a:pt x="21600" y="10786"/>
                      </a:cubicBezTo>
                      <a:cubicBezTo>
                        <a:pt x="21600" y="9943"/>
                        <a:pt x="21229" y="8679"/>
                        <a:pt x="19986" y="8679"/>
                      </a:cubicBezTo>
                      <a:close/>
                    </a:path>
                  </a:pathLst>
                </a:custGeom>
                <a:solidFill>
                  <a:schemeClr val="bg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sp>
              <p:nvSpPr>
                <p:cNvPr id="22" name="Shape">
                  <a:extLst>
                    <a:ext uri="{FF2B5EF4-FFF2-40B4-BE49-F238E27FC236}">
                      <a16:creationId xmlns:a16="http://schemas.microsoft.com/office/drawing/2014/main" id="{69C3111F-D93D-4B9C-9F23-FAAA2FF42626}"/>
                    </a:ext>
                  </a:extLst>
                </p:cNvPr>
                <p:cNvSpPr/>
                <p:nvPr/>
              </p:nvSpPr>
              <p:spPr>
                <a:xfrm>
                  <a:off x="7532534" y="2713463"/>
                  <a:ext cx="1859042" cy="1444752"/>
                </a:xfrm>
                <a:custGeom>
                  <a:avLst/>
                  <a:gdLst/>
                  <a:ahLst/>
                  <a:cxnLst>
                    <a:cxn ang="0">
                      <a:pos x="wd2" y="hd2"/>
                    </a:cxn>
                    <a:cxn ang="5400000">
                      <a:pos x="wd2" y="hd2"/>
                    </a:cxn>
                    <a:cxn ang="10800000">
                      <a:pos x="wd2" y="hd2"/>
                    </a:cxn>
                    <a:cxn ang="16200000">
                      <a:pos x="wd2" y="hd2"/>
                    </a:cxn>
                  </a:cxnLst>
                  <a:rect l="0" t="0" r="r" b="b"/>
                  <a:pathLst>
                    <a:path w="21600" h="21600" extrusionOk="0">
                      <a:moveTo>
                        <a:pt x="19527" y="0"/>
                      </a:moveTo>
                      <a:lnTo>
                        <a:pt x="4822" y="0"/>
                      </a:lnTo>
                      <a:lnTo>
                        <a:pt x="4822" y="8416"/>
                      </a:lnTo>
                      <a:cubicBezTo>
                        <a:pt x="4822" y="8668"/>
                        <a:pt x="4756" y="8949"/>
                        <a:pt x="4625" y="9145"/>
                      </a:cubicBezTo>
                      <a:cubicBezTo>
                        <a:pt x="4516" y="9313"/>
                        <a:pt x="4320" y="9482"/>
                        <a:pt x="4058" y="9482"/>
                      </a:cubicBezTo>
                      <a:cubicBezTo>
                        <a:pt x="3447" y="9482"/>
                        <a:pt x="2858" y="8668"/>
                        <a:pt x="1615" y="8668"/>
                      </a:cubicBezTo>
                      <a:cubicBezTo>
                        <a:pt x="371" y="8668"/>
                        <a:pt x="0" y="9958"/>
                        <a:pt x="0" y="10800"/>
                      </a:cubicBezTo>
                      <a:cubicBezTo>
                        <a:pt x="0" y="11642"/>
                        <a:pt x="349" y="12932"/>
                        <a:pt x="1615" y="12932"/>
                      </a:cubicBezTo>
                      <a:cubicBezTo>
                        <a:pt x="2880" y="12932"/>
                        <a:pt x="3447" y="12118"/>
                        <a:pt x="4058" y="12118"/>
                      </a:cubicBezTo>
                      <a:cubicBezTo>
                        <a:pt x="4320" y="12118"/>
                        <a:pt x="4516" y="12287"/>
                        <a:pt x="4625" y="12455"/>
                      </a:cubicBezTo>
                      <a:cubicBezTo>
                        <a:pt x="4756" y="12651"/>
                        <a:pt x="4822" y="12904"/>
                        <a:pt x="4822" y="13184"/>
                      </a:cubicBezTo>
                      <a:lnTo>
                        <a:pt x="4822" y="21600"/>
                      </a:lnTo>
                      <a:lnTo>
                        <a:pt x="19527" y="21600"/>
                      </a:lnTo>
                      <a:cubicBezTo>
                        <a:pt x="20684" y="21600"/>
                        <a:pt x="21600" y="20394"/>
                        <a:pt x="21600" y="18935"/>
                      </a:cubicBezTo>
                      <a:lnTo>
                        <a:pt x="21600" y="2693"/>
                      </a:lnTo>
                      <a:cubicBezTo>
                        <a:pt x="21600" y="1178"/>
                        <a:pt x="20684" y="0"/>
                        <a:pt x="19527" y="0"/>
                      </a:cubicBez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pic>
              <p:nvPicPr>
                <p:cNvPr id="23" name="Graphic 14" descr="Lights On with solid fill">
                  <a:extLst>
                    <a:ext uri="{FF2B5EF4-FFF2-40B4-BE49-F238E27FC236}">
                      <a16:creationId xmlns:a16="http://schemas.microsoft.com/office/drawing/2014/main" id="{F21E99B8-9D89-4CB7-859A-DC44B7FF26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1925" y="2957206"/>
                  <a:ext cx="962364" cy="962364"/>
                </a:xfrm>
                <a:prstGeom prst="rect">
                  <a:avLst/>
                </a:prstGeom>
                <a:effectLst>
                  <a:outerShdw blurRad="50800" dist="38100" dir="2700000" algn="tl" rotWithShape="0">
                    <a:prstClr val="black">
                      <a:alpha val="40000"/>
                    </a:prstClr>
                  </a:outerShdw>
                </a:effectLst>
              </p:spPr>
            </p:pic>
            <p:sp>
              <p:nvSpPr>
                <p:cNvPr id="24" name="TextBox 16">
                  <a:extLst>
                    <a:ext uri="{FF2B5EF4-FFF2-40B4-BE49-F238E27FC236}">
                      <a16:creationId xmlns:a16="http://schemas.microsoft.com/office/drawing/2014/main" id="{42977B6E-B16A-43D9-942B-2EE7887EC036}"/>
                    </a:ext>
                  </a:extLst>
                </p:cNvPr>
                <p:cNvSpPr txBox="1"/>
                <p:nvPr/>
              </p:nvSpPr>
              <p:spPr>
                <a:xfrm>
                  <a:off x="8191859" y="2904042"/>
                  <a:ext cx="955394" cy="1068693"/>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02</a:t>
                  </a:r>
                </a:p>
              </p:txBody>
            </p:sp>
          </p:grpSp>
        </p:grpSp>
        <p:sp>
          <p:nvSpPr>
            <p:cNvPr id="54" name="TextBox 19">
              <a:extLst>
                <a:ext uri="{FF2B5EF4-FFF2-40B4-BE49-F238E27FC236}">
                  <a16:creationId xmlns:a16="http://schemas.microsoft.com/office/drawing/2014/main" id="{75C49D16-3015-39A3-8F8F-CDF1FBB61002}"/>
                </a:ext>
              </a:extLst>
            </p:cNvPr>
            <p:cNvSpPr txBox="1"/>
            <p:nvPr/>
          </p:nvSpPr>
          <p:spPr>
            <a:xfrm>
              <a:off x="4149027" y="2496779"/>
              <a:ext cx="2730643"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latin typeface="Lato" panose="020F0502020204030203" pitchFamily="34" charset="0"/>
                  <a:ea typeface="Lato" panose="020F0502020204030203" pitchFamily="34" charset="0"/>
                  <a:cs typeface="Lato" panose="020F0502020204030203" pitchFamily="34" charset="0"/>
                </a:rPr>
                <a:t>AWS </a:t>
              </a:r>
            </a:p>
          </p:txBody>
        </p:sp>
        <p:sp>
          <p:nvSpPr>
            <p:cNvPr id="55" name="TextBox 20">
              <a:extLst>
                <a:ext uri="{FF2B5EF4-FFF2-40B4-BE49-F238E27FC236}">
                  <a16:creationId xmlns:a16="http://schemas.microsoft.com/office/drawing/2014/main" id="{B8443A70-5F4B-20F5-7781-18875B381328}"/>
                </a:ext>
              </a:extLst>
            </p:cNvPr>
            <p:cNvSpPr txBox="1"/>
            <p:nvPr/>
          </p:nvSpPr>
          <p:spPr>
            <a:xfrm>
              <a:off x="4169418" y="2916183"/>
              <a:ext cx="3177566" cy="73866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sz="14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Introduction</a:t>
              </a:r>
            </a:p>
            <a:p>
              <a:pPr marL="285750" indent="-285750">
                <a:buFont typeface="Wingdings" panose="05000000000000000000" pitchFamily="2" charset="2"/>
                <a:buChar char="ü"/>
              </a:pPr>
              <a:r>
                <a:rPr lang="en-US" sz="14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Basic concepts</a:t>
              </a:r>
            </a:p>
            <a:p>
              <a:pPr marL="285750" indent="-285750">
                <a:buFont typeface="Wingdings" panose="05000000000000000000" pitchFamily="2" charset="2"/>
                <a:buChar char="ü"/>
              </a:pPr>
              <a:r>
                <a:rPr lang="en-US" sz="14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Billing settings</a:t>
              </a:r>
            </a:p>
          </p:txBody>
        </p:sp>
      </p:grpSp>
      <p:grpSp>
        <p:nvGrpSpPr>
          <p:cNvPr id="17" name="Group 16">
            <a:extLst>
              <a:ext uri="{FF2B5EF4-FFF2-40B4-BE49-F238E27FC236}">
                <a16:creationId xmlns:a16="http://schemas.microsoft.com/office/drawing/2014/main" id="{AFE02EBF-9347-6EB7-23B8-CA0561656134}"/>
              </a:ext>
            </a:extLst>
          </p:cNvPr>
          <p:cNvGrpSpPr/>
          <p:nvPr/>
        </p:nvGrpSpPr>
        <p:grpSpPr>
          <a:xfrm>
            <a:off x="1889167" y="1617786"/>
            <a:ext cx="7578392" cy="1468615"/>
            <a:chOff x="1889167" y="815929"/>
            <a:chExt cx="7578392" cy="1468615"/>
          </a:xfrm>
        </p:grpSpPr>
        <p:grpSp>
          <p:nvGrpSpPr>
            <p:cNvPr id="42" name="Group 41">
              <a:extLst>
                <a:ext uri="{FF2B5EF4-FFF2-40B4-BE49-F238E27FC236}">
                  <a16:creationId xmlns:a16="http://schemas.microsoft.com/office/drawing/2014/main" id="{201A72DE-3E5C-6C5F-E6C2-E379E3B28766}"/>
                </a:ext>
              </a:extLst>
            </p:cNvPr>
            <p:cNvGrpSpPr/>
            <p:nvPr/>
          </p:nvGrpSpPr>
          <p:grpSpPr>
            <a:xfrm>
              <a:off x="1889167" y="815929"/>
              <a:ext cx="7578392" cy="1468615"/>
              <a:chOff x="1903235" y="1350498"/>
              <a:chExt cx="7578392" cy="1468615"/>
            </a:xfrm>
          </p:grpSpPr>
          <p:sp>
            <p:nvSpPr>
              <p:cNvPr id="6" name="Freeform: Shape 5">
                <a:extLst>
                  <a:ext uri="{FF2B5EF4-FFF2-40B4-BE49-F238E27FC236}">
                    <a16:creationId xmlns:a16="http://schemas.microsoft.com/office/drawing/2014/main" id="{F238327C-48E5-4E2E-9271-4284AD3960BD}"/>
                  </a:ext>
                </a:extLst>
              </p:cNvPr>
              <p:cNvSpPr/>
              <p:nvPr/>
            </p:nvSpPr>
            <p:spPr>
              <a:xfrm>
                <a:off x="1903235" y="1392905"/>
                <a:ext cx="7283854" cy="1289361"/>
              </a:xfrm>
              <a:custGeom>
                <a:avLst/>
                <a:gdLst>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5924 w 6591152"/>
                  <a:gd name="connsiteY14" fmla="*/ 870103 h 1445923"/>
                  <a:gd name="connsiteX15" fmla="*/ 1444028 w 6591152"/>
                  <a:gd name="connsiteY15" fmla="*/ 881606 h 1445923"/>
                  <a:gd name="connsiteX16" fmla="*/ 1444028 w 6591152"/>
                  <a:gd name="connsiteY16" fmla="*/ 1444984 h 1445923"/>
                  <a:gd name="connsiteX17" fmla="*/ 178417 w 6591152"/>
                  <a:gd name="connsiteY17" fmla="*/ 1444984 h 1445923"/>
                  <a:gd name="connsiteX18" fmla="*/ 0 w 6591152"/>
                  <a:gd name="connsiteY18" fmla="*/ 1266618 h 1445923"/>
                  <a:gd name="connsiteX19" fmla="*/ 0 w 6591152"/>
                  <a:gd name="connsiteY19" fmla="*/ 179305 h 1445923"/>
                  <a:gd name="connsiteX20" fmla="*/ 178417 w 6591152"/>
                  <a:gd name="connsiteY20" fmla="*/ 938 h 1445923"/>
                  <a:gd name="connsiteX21" fmla="*/ 1444028 w 6591152"/>
                  <a:gd name="connsiteY21" fmla="*/ 938 h 1445923"/>
                  <a:gd name="connsiteX22" fmla="*/ 1444028 w 6591152"/>
                  <a:gd name="connsiteY22" fmla="*/ 564317 h 1445923"/>
                  <a:gd name="connsiteX23" fmla="*/ 1445924 w 6591152"/>
                  <a:gd name="connsiteY23" fmla="*/ 569774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5924 w 6591152"/>
                  <a:gd name="connsiteY14" fmla="*/ 870103 h 1445923"/>
                  <a:gd name="connsiteX15" fmla="*/ 1444028 w 6591152"/>
                  <a:gd name="connsiteY15" fmla="*/ 1444984 h 1445923"/>
                  <a:gd name="connsiteX16" fmla="*/ 178417 w 6591152"/>
                  <a:gd name="connsiteY16" fmla="*/ 1444984 h 1445923"/>
                  <a:gd name="connsiteX17" fmla="*/ 0 w 6591152"/>
                  <a:gd name="connsiteY17" fmla="*/ 1266618 h 1445923"/>
                  <a:gd name="connsiteX18" fmla="*/ 0 w 6591152"/>
                  <a:gd name="connsiteY18" fmla="*/ 179305 h 1445923"/>
                  <a:gd name="connsiteX19" fmla="*/ 178417 w 6591152"/>
                  <a:gd name="connsiteY19" fmla="*/ 938 h 1445923"/>
                  <a:gd name="connsiteX20" fmla="*/ 1444028 w 6591152"/>
                  <a:gd name="connsiteY20" fmla="*/ 938 h 1445923"/>
                  <a:gd name="connsiteX21" fmla="*/ 1444028 w 6591152"/>
                  <a:gd name="connsiteY21" fmla="*/ 564317 h 1445923"/>
                  <a:gd name="connsiteX22" fmla="*/ 1445924 w 6591152"/>
                  <a:gd name="connsiteY22" fmla="*/ 569774 h 1445923"/>
                  <a:gd name="connsiteX23" fmla="*/ 1445924 w 6591152"/>
                  <a:gd name="connsiteY23"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4028 w 6591152"/>
                  <a:gd name="connsiteY14" fmla="*/ 1444984 h 1445923"/>
                  <a:gd name="connsiteX15" fmla="*/ 178417 w 6591152"/>
                  <a:gd name="connsiteY15" fmla="*/ 1444984 h 1445923"/>
                  <a:gd name="connsiteX16" fmla="*/ 0 w 6591152"/>
                  <a:gd name="connsiteY16" fmla="*/ 1266618 h 1445923"/>
                  <a:gd name="connsiteX17" fmla="*/ 0 w 6591152"/>
                  <a:gd name="connsiteY17" fmla="*/ 179305 h 1445923"/>
                  <a:gd name="connsiteX18" fmla="*/ 178417 w 6591152"/>
                  <a:gd name="connsiteY18" fmla="*/ 938 h 1445923"/>
                  <a:gd name="connsiteX19" fmla="*/ 1444028 w 6591152"/>
                  <a:gd name="connsiteY19" fmla="*/ 938 h 1445923"/>
                  <a:gd name="connsiteX20" fmla="*/ 1444028 w 6591152"/>
                  <a:gd name="connsiteY20" fmla="*/ 564317 h 1445923"/>
                  <a:gd name="connsiteX21" fmla="*/ 1445924 w 6591152"/>
                  <a:gd name="connsiteY21" fmla="*/ 569774 h 1445923"/>
                  <a:gd name="connsiteX22" fmla="*/ 1445924 w 6591152"/>
                  <a:gd name="connsiteY22"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4028 w 6591152"/>
                  <a:gd name="connsiteY14" fmla="*/ 1444984 h 1445923"/>
                  <a:gd name="connsiteX15" fmla="*/ 178417 w 6591152"/>
                  <a:gd name="connsiteY15" fmla="*/ 1444984 h 1445923"/>
                  <a:gd name="connsiteX16" fmla="*/ 0 w 6591152"/>
                  <a:gd name="connsiteY16" fmla="*/ 1266618 h 1445923"/>
                  <a:gd name="connsiteX17" fmla="*/ 0 w 6591152"/>
                  <a:gd name="connsiteY17" fmla="*/ 179305 h 1445923"/>
                  <a:gd name="connsiteX18" fmla="*/ 178417 w 6591152"/>
                  <a:gd name="connsiteY18" fmla="*/ 938 h 1445923"/>
                  <a:gd name="connsiteX19" fmla="*/ 1444028 w 6591152"/>
                  <a:gd name="connsiteY19" fmla="*/ 938 h 1445923"/>
                  <a:gd name="connsiteX20" fmla="*/ 1444028 w 6591152"/>
                  <a:gd name="connsiteY20" fmla="*/ 564317 h 1445923"/>
                  <a:gd name="connsiteX21" fmla="*/ 1445924 w 6591152"/>
                  <a:gd name="connsiteY21"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444028 w 6591152"/>
                  <a:gd name="connsiteY14" fmla="*/ 1444984 h 1445923"/>
                  <a:gd name="connsiteX15" fmla="*/ 178417 w 6591152"/>
                  <a:gd name="connsiteY15" fmla="*/ 1444984 h 1445923"/>
                  <a:gd name="connsiteX16" fmla="*/ 0 w 6591152"/>
                  <a:gd name="connsiteY16" fmla="*/ 1266618 h 1445923"/>
                  <a:gd name="connsiteX17" fmla="*/ 0 w 6591152"/>
                  <a:gd name="connsiteY17" fmla="*/ 179305 h 1445923"/>
                  <a:gd name="connsiteX18" fmla="*/ 178417 w 6591152"/>
                  <a:gd name="connsiteY18" fmla="*/ 938 h 1445923"/>
                  <a:gd name="connsiteX19" fmla="*/ 1444028 w 6591152"/>
                  <a:gd name="connsiteY19" fmla="*/ 938 h 1445923"/>
                  <a:gd name="connsiteX20" fmla="*/ 1445924 w 6591152"/>
                  <a:gd name="connsiteY20" fmla="*/ 0 h 1445923"/>
                  <a:gd name="connsiteX0" fmla="*/ 1445924 w 6591152"/>
                  <a:gd name="connsiteY0" fmla="*/ 0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78417 w 6591152"/>
                  <a:gd name="connsiteY14" fmla="*/ 1444984 h 1445923"/>
                  <a:gd name="connsiteX15" fmla="*/ 0 w 6591152"/>
                  <a:gd name="connsiteY15" fmla="*/ 1266618 h 1445923"/>
                  <a:gd name="connsiteX16" fmla="*/ 0 w 6591152"/>
                  <a:gd name="connsiteY16" fmla="*/ 179305 h 1445923"/>
                  <a:gd name="connsiteX17" fmla="*/ 178417 w 6591152"/>
                  <a:gd name="connsiteY17" fmla="*/ 938 h 1445923"/>
                  <a:gd name="connsiteX18" fmla="*/ 1444028 w 6591152"/>
                  <a:gd name="connsiteY18" fmla="*/ 938 h 1445923"/>
                  <a:gd name="connsiteX19" fmla="*/ 1445924 w 6591152"/>
                  <a:gd name="connsiteY19" fmla="*/ 0 h 1445923"/>
                  <a:gd name="connsiteX0" fmla="*/ 1444028 w 6591152"/>
                  <a:gd name="connsiteY0" fmla="*/ 938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445924 w 6591152"/>
                  <a:gd name="connsiteY13" fmla="*/ 1445923 h 1445923"/>
                  <a:gd name="connsiteX14" fmla="*/ 178417 w 6591152"/>
                  <a:gd name="connsiteY14" fmla="*/ 1444984 h 1445923"/>
                  <a:gd name="connsiteX15" fmla="*/ 0 w 6591152"/>
                  <a:gd name="connsiteY15" fmla="*/ 1266618 h 1445923"/>
                  <a:gd name="connsiteX16" fmla="*/ 0 w 6591152"/>
                  <a:gd name="connsiteY16" fmla="*/ 179305 h 1445923"/>
                  <a:gd name="connsiteX17" fmla="*/ 178417 w 6591152"/>
                  <a:gd name="connsiteY17" fmla="*/ 938 h 1445923"/>
                  <a:gd name="connsiteX18" fmla="*/ 1444028 w 6591152"/>
                  <a:gd name="connsiteY18" fmla="*/ 938 h 1445923"/>
                  <a:gd name="connsiteX0" fmla="*/ 1444028 w 6591152"/>
                  <a:gd name="connsiteY0" fmla="*/ 938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78417 w 6591152"/>
                  <a:gd name="connsiteY13" fmla="*/ 1444984 h 1445923"/>
                  <a:gd name="connsiteX14" fmla="*/ 0 w 6591152"/>
                  <a:gd name="connsiteY14" fmla="*/ 1266618 h 1445923"/>
                  <a:gd name="connsiteX15" fmla="*/ 0 w 6591152"/>
                  <a:gd name="connsiteY15" fmla="*/ 179305 h 1445923"/>
                  <a:gd name="connsiteX16" fmla="*/ 178417 w 6591152"/>
                  <a:gd name="connsiteY16" fmla="*/ 938 h 1445923"/>
                  <a:gd name="connsiteX17" fmla="*/ 1444028 w 6591152"/>
                  <a:gd name="connsiteY17" fmla="*/ 938 h 1445923"/>
                  <a:gd name="connsiteX0" fmla="*/ 178417 w 6591152"/>
                  <a:gd name="connsiteY0" fmla="*/ 938 h 1445923"/>
                  <a:gd name="connsiteX1" fmla="*/ 5147113 w 6591152"/>
                  <a:gd name="connsiteY1" fmla="*/ 0 h 1445923"/>
                  <a:gd name="connsiteX2" fmla="*/ 5147113 w 6591152"/>
                  <a:gd name="connsiteY2" fmla="*/ 563441 h 1445923"/>
                  <a:gd name="connsiteX3" fmla="*/ 5147124 w 6591152"/>
                  <a:gd name="connsiteY3" fmla="*/ 563374 h 1445923"/>
                  <a:gd name="connsiteX4" fmla="*/ 5147124 w 6591152"/>
                  <a:gd name="connsiteY4" fmla="*/ 1 h 1445923"/>
                  <a:gd name="connsiteX5" fmla="*/ 6412736 w 6591152"/>
                  <a:gd name="connsiteY5" fmla="*/ 1 h 1445923"/>
                  <a:gd name="connsiteX6" fmla="*/ 6591152 w 6591152"/>
                  <a:gd name="connsiteY6" fmla="*/ 180273 h 1445923"/>
                  <a:gd name="connsiteX7" fmla="*/ 6591152 w 6591152"/>
                  <a:gd name="connsiteY7" fmla="*/ 1267524 h 1445923"/>
                  <a:gd name="connsiteX8" fmla="*/ 6412736 w 6591152"/>
                  <a:gd name="connsiteY8" fmla="*/ 1445921 h 1445923"/>
                  <a:gd name="connsiteX9" fmla="*/ 5147124 w 6591152"/>
                  <a:gd name="connsiteY9" fmla="*/ 1445921 h 1445923"/>
                  <a:gd name="connsiteX10" fmla="*/ 5147124 w 6591152"/>
                  <a:gd name="connsiteY10" fmla="*/ 882548 h 1445923"/>
                  <a:gd name="connsiteX11" fmla="*/ 5147113 w 6591152"/>
                  <a:gd name="connsiteY11" fmla="*/ 882516 h 1445923"/>
                  <a:gd name="connsiteX12" fmla="*/ 5147113 w 6591152"/>
                  <a:gd name="connsiteY12" fmla="*/ 1445923 h 1445923"/>
                  <a:gd name="connsiteX13" fmla="*/ 178417 w 6591152"/>
                  <a:gd name="connsiteY13" fmla="*/ 1444984 h 1445923"/>
                  <a:gd name="connsiteX14" fmla="*/ 0 w 6591152"/>
                  <a:gd name="connsiteY14" fmla="*/ 1266618 h 1445923"/>
                  <a:gd name="connsiteX15" fmla="*/ 0 w 6591152"/>
                  <a:gd name="connsiteY15" fmla="*/ 179305 h 1445923"/>
                  <a:gd name="connsiteX16" fmla="*/ 178417 w 6591152"/>
                  <a:gd name="connsiteY16" fmla="*/ 938 h 1445923"/>
                  <a:gd name="connsiteX0" fmla="*/ 178417 w 6591152"/>
                  <a:gd name="connsiteY0" fmla="*/ 938 h 1445923"/>
                  <a:gd name="connsiteX1" fmla="*/ 5147113 w 6591152"/>
                  <a:gd name="connsiteY1" fmla="*/ 0 h 1445923"/>
                  <a:gd name="connsiteX2" fmla="*/ 5147113 w 6591152"/>
                  <a:gd name="connsiteY2" fmla="*/ 563441 h 1445923"/>
                  <a:gd name="connsiteX3" fmla="*/ 5147124 w 6591152"/>
                  <a:gd name="connsiteY3" fmla="*/ 1 h 1445923"/>
                  <a:gd name="connsiteX4" fmla="*/ 6412736 w 6591152"/>
                  <a:gd name="connsiteY4" fmla="*/ 1 h 1445923"/>
                  <a:gd name="connsiteX5" fmla="*/ 6591152 w 6591152"/>
                  <a:gd name="connsiteY5" fmla="*/ 180273 h 1445923"/>
                  <a:gd name="connsiteX6" fmla="*/ 6591152 w 6591152"/>
                  <a:gd name="connsiteY6" fmla="*/ 1267524 h 1445923"/>
                  <a:gd name="connsiteX7" fmla="*/ 6412736 w 6591152"/>
                  <a:gd name="connsiteY7" fmla="*/ 1445921 h 1445923"/>
                  <a:gd name="connsiteX8" fmla="*/ 5147124 w 6591152"/>
                  <a:gd name="connsiteY8" fmla="*/ 1445921 h 1445923"/>
                  <a:gd name="connsiteX9" fmla="*/ 5147124 w 6591152"/>
                  <a:gd name="connsiteY9" fmla="*/ 882548 h 1445923"/>
                  <a:gd name="connsiteX10" fmla="*/ 5147113 w 6591152"/>
                  <a:gd name="connsiteY10" fmla="*/ 882516 h 1445923"/>
                  <a:gd name="connsiteX11" fmla="*/ 5147113 w 6591152"/>
                  <a:gd name="connsiteY11" fmla="*/ 1445923 h 1445923"/>
                  <a:gd name="connsiteX12" fmla="*/ 178417 w 6591152"/>
                  <a:gd name="connsiteY12" fmla="*/ 1444984 h 1445923"/>
                  <a:gd name="connsiteX13" fmla="*/ 0 w 6591152"/>
                  <a:gd name="connsiteY13" fmla="*/ 1266618 h 1445923"/>
                  <a:gd name="connsiteX14" fmla="*/ 0 w 6591152"/>
                  <a:gd name="connsiteY14" fmla="*/ 179305 h 1445923"/>
                  <a:gd name="connsiteX15" fmla="*/ 178417 w 6591152"/>
                  <a:gd name="connsiteY15" fmla="*/ 938 h 1445923"/>
                  <a:gd name="connsiteX0" fmla="*/ 178417 w 6591152"/>
                  <a:gd name="connsiteY0" fmla="*/ 938 h 1445923"/>
                  <a:gd name="connsiteX1" fmla="*/ 5147113 w 6591152"/>
                  <a:gd name="connsiteY1" fmla="*/ 0 h 1445923"/>
                  <a:gd name="connsiteX2" fmla="*/ 5147124 w 6591152"/>
                  <a:gd name="connsiteY2" fmla="*/ 1 h 1445923"/>
                  <a:gd name="connsiteX3" fmla="*/ 6412736 w 6591152"/>
                  <a:gd name="connsiteY3" fmla="*/ 1 h 1445923"/>
                  <a:gd name="connsiteX4" fmla="*/ 6591152 w 6591152"/>
                  <a:gd name="connsiteY4" fmla="*/ 180273 h 1445923"/>
                  <a:gd name="connsiteX5" fmla="*/ 6591152 w 6591152"/>
                  <a:gd name="connsiteY5" fmla="*/ 1267524 h 1445923"/>
                  <a:gd name="connsiteX6" fmla="*/ 6412736 w 6591152"/>
                  <a:gd name="connsiteY6" fmla="*/ 1445921 h 1445923"/>
                  <a:gd name="connsiteX7" fmla="*/ 5147124 w 6591152"/>
                  <a:gd name="connsiteY7" fmla="*/ 1445921 h 1445923"/>
                  <a:gd name="connsiteX8" fmla="*/ 5147124 w 6591152"/>
                  <a:gd name="connsiteY8" fmla="*/ 882548 h 1445923"/>
                  <a:gd name="connsiteX9" fmla="*/ 5147113 w 6591152"/>
                  <a:gd name="connsiteY9" fmla="*/ 882516 h 1445923"/>
                  <a:gd name="connsiteX10" fmla="*/ 5147113 w 6591152"/>
                  <a:gd name="connsiteY10" fmla="*/ 1445923 h 1445923"/>
                  <a:gd name="connsiteX11" fmla="*/ 178417 w 6591152"/>
                  <a:gd name="connsiteY11" fmla="*/ 1444984 h 1445923"/>
                  <a:gd name="connsiteX12" fmla="*/ 0 w 6591152"/>
                  <a:gd name="connsiteY12" fmla="*/ 1266618 h 1445923"/>
                  <a:gd name="connsiteX13" fmla="*/ 0 w 6591152"/>
                  <a:gd name="connsiteY13" fmla="*/ 179305 h 1445923"/>
                  <a:gd name="connsiteX14" fmla="*/ 178417 w 6591152"/>
                  <a:gd name="connsiteY14" fmla="*/ 938 h 1445923"/>
                  <a:gd name="connsiteX0" fmla="*/ 178417 w 6591152"/>
                  <a:gd name="connsiteY0" fmla="*/ 14325 h 1459310"/>
                  <a:gd name="connsiteX1" fmla="*/ 5147113 w 6591152"/>
                  <a:gd name="connsiteY1" fmla="*/ 13387 h 1459310"/>
                  <a:gd name="connsiteX2" fmla="*/ 6412736 w 6591152"/>
                  <a:gd name="connsiteY2" fmla="*/ 13388 h 1459310"/>
                  <a:gd name="connsiteX3" fmla="*/ 6591152 w 6591152"/>
                  <a:gd name="connsiteY3" fmla="*/ 193660 h 1459310"/>
                  <a:gd name="connsiteX4" fmla="*/ 6591152 w 6591152"/>
                  <a:gd name="connsiteY4" fmla="*/ 1280911 h 1459310"/>
                  <a:gd name="connsiteX5" fmla="*/ 6412736 w 6591152"/>
                  <a:gd name="connsiteY5" fmla="*/ 1459308 h 1459310"/>
                  <a:gd name="connsiteX6" fmla="*/ 5147124 w 6591152"/>
                  <a:gd name="connsiteY6" fmla="*/ 1459308 h 1459310"/>
                  <a:gd name="connsiteX7" fmla="*/ 5147124 w 6591152"/>
                  <a:gd name="connsiteY7" fmla="*/ 895935 h 1459310"/>
                  <a:gd name="connsiteX8" fmla="*/ 5147113 w 6591152"/>
                  <a:gd name="connsiteY8" fmla="*/ 895903 h 1459310"/>
                  <a:gd name="connsiteX9" fmla="*/ 5147113 w 6591152"/>
                  <a:gd name="connsiteY9" fmla="*/ 1459310 h 1459310"/>
                  <a:gd name="connsiteX10" fmla="*/ 178417 w 6591152"/>
                  <a:gd name="connsiteY10" fmla="*/ 1458371 h 1459310"/>
                  <a:gd name="connsiteX11" fmla="*/ 0 w 6591152"/>
                  <a:gd name="connsiteY11" fmla="*/ 1280005 h 1459310"/>
                  <a:gd name="connsiteX12" fmla="*/ 0 w 6591152"/>
                  <a:gd name="connsiteY12" fmla="*/ 192692 h 1459310"/>
                  <a:gd name="connsiteX13" fmla="*/ 178417 w 6591152"/>
                  <a:gd name="connsiteY13" fmla="*/ 14325 h 1459310"/>
                  <a:gd name="connsiteX0" fmla="*/ 178417 w 6591152"/>
                  <a:gd name="connsiteY0" fmla="*/ 937 h 1445922"/>
                  <a:gd name="connsiteX1" fmla="*/ 6412736 w 6591152"/>
                  <a:gd name="connsiteY1" fmla="*/ 0 h 1445922"/>
                  <a:gd name="connsiteX2" fmla="*/ 6591152 w 6591152"/>
                  <a:gd name="connsiteY2" fmla="*/ 180272 h 1445922"/>
                  <a:gd name="connsiteX3" fmla="*/ 6591152 w 6591152"/>
                  <a:gd name="connsiteY3" fmla="*/ 1267523 h 1445922"/>
                  <a:gd name="connsiteX4" fmla="*/ 6412736 w 6591152"/>
                  <a:gd name="connsiteY4" fmla="*/ 1445920 h 1445922"/>
                  <a:gd name="connsiteX5" fmla="*/ 5147124 w 6591152"/>
                  <a:gd name="connsiteY5" fmla="*/ 1445920 h 1445922"/>
                  <a:gd name="connsiteX6" fmla="*/ 5147124 w 6591152"/>
                  <a:gd name="connsiteY6" fmla="*/ 882547 h 1445922"/>
                  <a:gd name="connsiteX7" fmla="*/ 5147113 w 6591152"/>
                  <a:gd name="connsiteY7" fmla="*/ 882515 h 1445922"/>
                  <a:gd name="connsiteX8" fmla="*/ 5147113 w 6591152"/>
                  <a:gd name="connsiteY8" fmla="*/ 1445922 h 1445922"/>
                  <a:gd name="connsiteX9" fmla="*/ 178417 w 6591152"/>
                  <a:gd name="connsiteY9" fmla="*/ 1444983 h 1445922"/>
                  <a:gd name="connsiteX10" fmla="*/ 0 w 6591152"/>
                  <a:gd name="connsiteY10" fmla="*/ 1266617 h 1445922"/>
                  <a:gd name="connsiteX11" fmla="*/ 0 w 6591152"/>
                  <a:gd name="connsiteY11" fmla="*/ 179304 h 1445922"/>
                  <a:gd name="connsiteX12" fmla="*/ 178417 w 6591152"/>
                  <a:gd name="connsiteY12" fmla="*/ 937 h 1445922"/>
                  <a:gd name="connsiteX0" fmla="*/ 178417 w 6591152"/>
                  <a:gd name="connsiteY0" fmla="*/ 937 h 1445922"/>
                  <a:gd name="connsiteX1" fmla="*/ 6412736 w 6591152"/>
                  <a:gd name="connsiteY1" fmla="*/ 0 h 1445922"/>
                  <a:gd name="connsiteX2" fmla="*/ 6591152 w 6591152"/>
                  <a:gd name="connsiteY2" fmla="*/ 180272 h 1445922"/>
                  <a:gd name="connsiteX3" fmla="*/ 6591152 w 6591152"/>
                  <a:gd name="connsiteY3" fmla="*/ 1267523 h 1445922"/>
                  <a:gd name="connsiteX4" fmla="*/ 6412736 w 6591152"/>
                  <a:gd name="connsiteY4" fmla="*/ 1445920 h 1445922"/>
                  <a:gd name="connsiteX5" fmla="*/ 5147124 w 6591152"/>
                  <a:gd name="connsiteY5" fmla="*/ 1445920 h 1445922"/>
                  <a:gd name="connsiteX6" fmla="*/ 5147124 w 6591152"/>
                  <a:gd name="connsiteY6" fmla="*/ 882547 h 1445922"/>
                  <a:gd name="connsiteX7" fmla="*/ 5147113 w 6591152"/>
                  <a:gd name="connsiteY7" fmla="*/ 1445922 h 1445922"/>
                  <a:gd name="connsiteX8" fmla="*/ 178417 w 6591152"/>
                  <a:gd name="connsiteY8" fmla="*/ 1444983 h 1445922"/>
                  <a:gd name="connsiteX9" fmla="*/ 0 w 6591152"/>
                  <a:gd name="connsiteY9" fmla="*/ 1266617 h 1445922"/>
                  <a:gd name="connsiteX10" fmla="*/ 0 w 6591152"/>
                  <a:gd name="connsiteY10" fmla="*/ 179304 h 1445922"/>
                  <a:gd name="connsiteX11" fmla="*/ 178417 w 6591152"/>
                  <a:gd name="connsiteY11" fmla="*/ 937 h 1445922"/>
                  <a:gd name="connsiteX0" fmla="*/ 178417 w 6591152"/>
                  <a:gd name="connsiteY0" fmla="*/ 937 h 1445922"/>
                  <a:gd name="connsiteX1" fmla="*/ 6412736 w 6591152"/>
                  <a:gd name="connsiteY1" fmla="*/ 0 h 1445922"/>
                  <a:gd name="connsiteX2" fmla="*/ 6591152 w 6591152"/>
                  <a:gd name="connsiteY2" fmla="*/ 180272 h 1445922"/>
                  <a:gd name="connsiteX3" fmla="*/ 6591152 w 6591152"/>
                  <a:gd name="connsiteY3" fmla="*/ 1267523 h 1445922"/>
                  <a:gd name="connsiteX4" fmla="*/ 6412736 w 6591152"/>
                  <a:gd name="connsiteY4" fmla="*/ 1445920 h 1445922"/>
                  <a:gd name="connsiteX5" fmla="*/ 5147124 w 6591152"/>
                  <a:gd name="connsiteY5" fmla="*/ 1445920 h 1445922"/>
                  <a:gd name="connsiteX6" fmla="*/ 5147113 w 6591152"/>
                  <a:gd name="connsiteY6" fmla="*/ 1445922 h 1445922"/>
                  <a:gd name="connsiteX7" fmla="*/ 178417 w 6591152"/>
                  <a:gd name="connsiteY7" fmla="*/ 1444983 h 1445922"/>
                  <a:gd name="connsiteX8" fmla="*/ 0 w 6591152"/>
                  <a:gd name="connsiteY8" fmla="*/ 1266617 h 1445922"/>
                  <a:gd name="connsiteX9" fmla="*/ 0 w 6591152"/>
                  <a:gd name="connsiteY9" fmla="*/ 179304 h 1445922"/>
                  <a:gd name="connsiteX10" fmla="*/ 178417 w 6591152"/>
                  <a:gd name="connsiteY10" fmla="*/ 937 h 1445922"/>
                  <a:gd name="connsiteX0" fmla="*/ 178417 w 6591152"/>
                  <a:gd name="connsiteY0" fmla="*/ 937 h 1445920"/>
                  <a:gd name="connsiteX1" fmla="*/ 6412736 w 6591152"/>
                  <a:gd name="connsiteY1" fmla="*/ 0 h 1445920"/>
                  <a:gd name="connsiteX2" fmla="*/ 6591152 w 6591152"/>
                  <a:gd name="connsiteY2" fmla="*/ 180272 h 1445920"/>
                  <a:gd name="connsiteX3" fmla="*/ 6591152 w 6591152"/>
                  <a:gd name="connsiteY3" fmla="*/ 1267523 h 1445920"/>
                  <a:gd name="connsiteX4" fmla="*/ 6412736 w 6591152"/>
                  <a:gd name="connsiteY4" fmla="*/ 1445920 h 1445920"/>
                  <a:gd name="connsiteX5" fmla="*/ 5147124 w 6591152"/>
                  <a:gd name="connsiteY5" fmla="*/ 1445920 h 1445920"/>
                  <a:gd name="connsiteX6" fmla="*/ 178417 w 6591152"/>
                  <a:gd name="connsiteY6" fmla="*/ 1444983 h 1445920"/>
                  <a:gd name="connsiteX7" fmla="*/ 0 w 6591152"/>
                  <a:gd name="connsiteY7" fmla="*/ 1266617 h 1445920"/>
                  <a:gd name="connsiteX8" fmla="*/ 0 w 6591152"/>
                  <a:gd name="connsiteY8" fmla="*/ 179304 h 1445920"/>
                  <a:gd name="connsiteX9" fmla="*/ 178417 w 6591152"/>
                  <a:gd name="connsiteY9" fmla="*/ 937 h 1445920"/>
                  <a:gd name="connsiteX0" fmla="*/ 178417 w 6591152"/>
                  <a:gd name="connsiteY0" fmla="*/ 937 h 1445920"/>
                  <a:gd name="connsiteX1" fmla="*/ 6412736 w 6591152"/>
                  <a:gd name="connsiteY1" fmla="*/ 0 h 1445920"/>
                  <a:gd name="connsiteX2" fmla="*/ 6591152 w 6591152"/>
                  <a:gd name="connsiteY2" fmla="*/ 180272 h 1445920"/>
                  <a:gd name="connsiteX3" fmla="*/ 6591152 w 6591152"/>
                  <a:gd name="connsiteY3" fmla="*/ 1267523 h 1445920"/>
                  <a:gd name="connsiteX4" fmla="*/ 6412736 w 6591152"/>
                  <a:gd name="connsiteY4" fmla="*/ 1445920 h 1445920"/>
                  <a:gd name="connsiteX5" fmla="*/ 178417 w 6591152"/>
                  <a:gd name="connsiteY5" fmla="*/ 1444983 h 1445920"/>
                  <a:gd name="connsiteX6" fmla="*/ 0 w 6591152"/>
                  <a:gd name="connsiteY6" fmla="*/ 1266617 h 1445920"/>
                  <a:gd name="connsiteX7" fmla="*/ 0 w 6591152"/>
                  <a:gd name="connsiteY7" fmla="*/ 179304 h 1445920"/>
                  <a:gd name="connsiteX8" fmla="*/ 178417 w 6591152"/>
                  <a:gd name="connsiteY8" fmla="*/ 937 h 14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1152" h="1445920">
                    <a:moveTo>
                      <a:pt x="178417" y="937"/>
                    </a:moveTo>
                    <a:lnTo>
                      <a:pt x="6412736" y="0"/>
                    </a:lnTo>
                    <a:cubicBezTo>
                      <a:pt x="6512315" y="0"/>
                      <a:pt x="6591152" y="80731"/>
                      <a:pt x="6591152" y="180272"/>
                    </a:cubicBezTo>
                    <a:lnTo>
                      <a:pt x="6591152" y="1267523"/>
                    </a:lnTo>
                    <a:cubicBezTo>
                      <a:pt x="6591152" y="1365190"/>
                      <a:pt x="6512315" y="1445920"/>
                      <a:pt x="6412736" y="1445920"/>
                    </a:cubicBezTo>
                    <a:lnTo>
                      <a:pt x="178417" y="1444983"/>
                    </a:lnTo>
                    <a:cubicBezTo>
                      <a:pt x="80731" y="1444983"/>
                      <a:pt x="0" y="1366095"/>
                      <a:pt x="0" y="1266617"/>
                    </a:cubicBezTo>
                    <a:lnTo>
                      <a:pt x="0" y="179304"/>
                    </a:lnTo>
                    <a:cubicBezTo>
                      <a:pt x="0" y="81697"/>
                      <a:pt x="78837" y="937"/>
                      <a:pt x="178417" y="937"/>
                    </a:cubicBezTo>
                    <a:close/>
                  </a:path>
                </a:pathLst>
              </a:custGeom>
              <a:solidFill>
                <a:schemeClr val="bg1"/>
              </a:solidFill>
              <a:ln w="12700">
                <a:miter lim="400000"/>
              </a:ln>
              <a:effectLst>
                <a:outerShdw blurRad="215900" dist="101600" dir="3000000" algn="tl" rotWithShape="0">
                  <a:prstClr val="black">
                    <a:alpha val="40000"/>
                  </a:prstClr>
                </a:outerShdw>
              </a:effectLst>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grpSp>
            <p:nvGrpSpPr>
              <p:cNvPr id="7" name="Group 6">
                <a:extLst>
                  <a:ext uri="{FF2B5EF4-FFF2-40B4-BE49-F238E27FC236}">
                    <a16:creationId xmlns:a16="http://schemas.microsoft.com/office/drawing/2014/main" id="{0C2ADC17-C92C-4490-B9F3-C002EA275B4A}"/>
                  </a:ext>
                </a:extLst>
              </p:cNvPr>
              <p:cNvGrpSpPr/>
              <p:nvPr/>
            </p:nvGrpSpPr>
            <p:grpSpPr>
              <a:xfrm>
                <a:off x="1946329" y="1350498"/>
                <a:ext cx="7535298" cy="1468615"/>
                <a:chOff x="2800424" y="1194392"/>
                <a:chExt cx="6591152" cy="1444752"/>
              </a:xfrm>
            </p:grpSpPr>
            <p:sp>
              <p:nvSpPr>
                <p:cNvPr id="28" name="Rectangle">
                  <a:extLst>
                    <a:ext uri="{FF2B5EF4-FFF2-40B4-BE49-F238E27FC236}">
                      <a16:creationId xmlns:a16="http://schemas.microsoft.com/office/drawing/2014/main" id="{52BFA028-277A-4F90-9361-B7963676FC4F}"/>
                    </a:ext>
                  </a:extLst>
                </p:cNvPr>
                <p:cNvSpPr/>
                <p:nvPr/>
              </p:nvSpPr>
              <p:spPr>
                <a:xfrm>
                  <a:off x="4184680" y="1194392"/>
                  <a:ext cx="3824526" cy="1444752"/>
                </a:xfrm>
                <a:prstGeom prst="rect">
                  <a:avLst/>
                </a:prstGeom>
                <a:solidFill>
                  <a:schemeClr val="bg1"/>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sp>
              <p:nvSpPr>
                <p:cNvPr id="29" name="Shape">
                  <a:extLst>
                    <a:ext uri="{FF2B5EF4-FFF2-40B4-BE49-F238E27FC236}">
                      <a16:creationId xmlns:a16="http://schemas.microsoft.com/office/drawing/2014/main" id="{1F050657-1BEF-4ACF-B3CF-A9ACA44B0CCA}"/>
                    </a:ext>
                  </a:extLst>
                </p:cNvPr>
                <p:cNvSpPr/>
                <p:nvPr/>
              </p:nvSpPr>
              <p:spPr>
                <a:xfrm>
                  <a:off x="2800424" y="1194392"/>
                  <a:ext cx="1859042" cy="1444752"/>
                </a:xfrm>
                <a:custGeom>
                  <a:avLst/>
                  <a:gdLst/>
                  <a:ahLst/>
                  <a:cxnLst>
                    <a:cxn ang="0">
                      <a:pos x="wd2" y="hd2"/>
                    </a:cxn>
                    <a:cxn ang="5400000">
                      <a:pos x="wd2" y="hd2"/>
                    </a:cxn>
                    <a:cxn ang="10800000">
                      <a:pos x="wd2" y="hd2"/>
                    </a:cxn>
                    <a:cxn ang="16200000">
                      <a:pos x="wd2" y="hd2"/>
                    </a:cxn>
                  </a:cxnLst>
                  <a:rect l="0" t="0" r="r" b="b"/>
                  <a:pathLst>
                    <a:path w="21600" h="21600" extrusionOk="0">
                      <a:moveTo>
                        <a:pt x="19986" y="8679"/>
                      </a:moveTo>
                      <a:cubicBezTo>
                        <a:pt x="18742" y="8679"/>
                        <a:pt x="18153" y="9494"/>
                        <a:pt x="17542" y="9494"/>
                      </a:cubicBezTo>
                      <a:cubicBezTo>
                        <a:pt x="17280" y="9494"/>
                        <a:pt x="17084" y="9325"/>
                        <a:pt x="16975" y="9157"/>
                      </a:cubicBezTo>
                      <a:cubicBezTo>
                        <a:pt x="16844" y="8960"/>
                        <a:pt x="16778" y="8707"/>
                        <a:pt x="16778" y="8427"/>
                      </a:cubicBezTo>
                      <a:lnTo>
                        <a:pt x="16778" y="0"/>
                      </a:lnTo>
                      <a:lnTo>
                        <a:pt x="2073" y="0"/>
                      </a:lnTo>
                      <a:cubicBezTo>
                        <a:pt x="916" y="0"/>
                        <a:pt x="0" y="1208"/>
                        <a:pt x="0" y="2668"/>
                      </a:cubicBezTo>
                      <a:lnTo>
                        <a:pt x="0" y="18932"/>
                      </a:lnTo>
                      <a:cubicBezTo>
                        <a:pt x="0" y="20420"/>
                        <a:pt x="938" y="21600"/>
                        <a:pt x="2073" y="21600"/>
                      </a:cubicBezTo>
                      <a:lnTo>
                        <a:pt x="16778" y="21600"/>
                      </a:lnTo>
                      <a:lnTo>
                        <a:pt x="16778" y="13173"/>
                      </a:lnTo>
                      <a:cubicBezTo>
                        <a:pt x="16778" y="12921"/>
                        <a:pt x="16844" y="12640"/>
                        <a:pt x="16975" y="12443"/>
                      </a:cubicBezTo>
                      <a:cubicBezTo>
                        <a:pt x="17084" y="12275"/>
                        <a:pt x="17280" y="12106"/>
                        <a:pt x="17542" y="12106"/>
                      </a:cubicBezTo>
                      <a:cubicBezTo>
                        <a:pt x="18153" y="12106"/>
                        <a:pt x="18742" y="12921"/>
                        <a:pt x="19985" y="12921"/>
                      </a:cubicBezTo>
                      <a:cubicBezTo>
                        <a:pt x="21229" y="12921"/>
                        <a:pt x="21600" y="11629"/>
                        <a:pt x="21600" y="10786"/>
                      </a:cubicBezTo>
                      <a:cubicBezTo>
                        <a:pt x="21600" y="9943"/>
                        <a:pt x="21229" y="8679"/>
                        <a:pt x="19986" y="8679"/>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sp>
              <p:nvSpPr>
                <p:cNvPr id="30" name="Shape">
                  <a:extLst>
                    <a:ext uri="{FF2B5EF4-FFF2-40B4-BE49-F238E27FC236}">
                      <a16:creationId xmlns:a16="http://schemas.microsoft.com/office/drawing/2014/main" id="{60EE282D-9809-4391-B494-5E6DF53ED166}"/>
                    </a:ext>
                  </a:extLst>
                </p:cNvPr>
                <p:cNvSpPr/>
                <p:nvPr/>
              </p:nvSpPr>
              <p:spPr>
                <a:xfrm>
                  <a:off x="7532534" y="1194392"/>
                  <a:ext cx="1859042" cy="1444752"/>
                </a:xfrm>
                <a:custGeom>
                  <a:avLst/>
                  <a:gdLst/>
                  <a:ahLst/>
                  <a:cxnLst>
                    <a:cxn ang="0">
                      <a:pos x="wd2" y="hd2"/>
                    </a:cxn>
                    <a:cxn ang="5400000">
                      <a:pos x="wd2" y="hd2"/>
                    </a:cxn>
                    <a:cxn ang="10800000">
                      <a:pos x="wd2" y="hd2"/>
                    </a:cxn>
                    <a:cxn ang="16200000">
                      <a:pos x="wd2" y="hd2"/>
                    </a:cxn>
                  </a:cxnLst>
                  <a:rect l="0" t="0" r="r" b="b"/>
                  <a:pathLst>
                    <a:path w="21600" h="21600" extrusionOk="0">
                      <a:moveTo>
                        <a:pt x="19527" y="0"/>
                      </a:moveTo>
                      <a:lnTo>
                        <a:pt x="4822" y="0"/>
                      </a:lnTo>
                      <a:lnTo>
                        <a:pt x="4822" y="8416"/>
                      </a:lnTo>
                      <a:cubicBezTo>
                        <a:pt x="4822" y="8668"/>
                        <a:pt x="4756" y="8949"/>
                        <a:pt x="4625" y="9145"/>
                      </a:cubicBezTo>
                      <a:cubicBezTo>
                        <a:pt x="4516" y="9313"/>
                        <a:pt x="4320" y="9482"/>
                        <a:pt x="4058" y="9482"/>
                      </a:cubicBezTo>
                      <a:cubicBezTo>
                        <a:pt x="3447" y="9482"/>
                        <a:pt x="2858" y="8668"/>
                        <a:pt x="1615" y="8668"/>
                      </a:cubicBezTo>
                      <a:cubicBezTo>
                        <a:pt x="371" y="8668"/>
                        <a:pt x="0" y="9958"/>
                        <a:pt x="0" y="10800"/>
                      </a:cubicBezTo>
                      <a:cubicBezTo>
                        <a:pt x="0" y="11642"/>
                        <a:pt x="349" y="12932"/>
                        <a:pt x="1615" y="12932"/>
                      </a:cubicBezTo>
                      <a:cubicBezTo>
                        <a:pt x="2880" y="12932"/>
                        <a:pt x="3447" y="12118"/>
                        <a:pt x="4058" y="12118"/>
                      </a:cubicBezTo>
                      <a:cubicBezTo>
                        <a:pt x="4320" y="12118"/>
                        <a:pt x="4516" y="12287"/>
                        <a:pt x="4625" y="12455"/>
                      </a:cubicBezTo>
                      <a:cubicBezTo>
                        <a:pt x="4756" y="12651"/>
                        <a:pt x="4822" y="12904"/>
                        <a:pt x="4822" y="13184"/>
                      </a:cubicBezTo>
                      <a:lnTo>
                        <a:pt x="4822" y="21600"/>
                      </a:lnTo>
                      <a:lnTo>
                        <a:pt x="19527" y="21600"/>
                      </a:lnTo>
                      <a:cubicBezTo>
                        <a:pt x="20684" y="21600"/>
                        <a:pt x="21600" y="20394"/>
                        <a:pt x="21600" y="18935"/>
                      </a:cubicBezTo>
                      <a:lnTo>
                        <a:pt x="21600" y="2693"/>
                      </a:lnTo>
                      <a:cubicBezTo>
                        <a:pt x="21600" y="1206"/>
                        <a:pt x="20684" y="0"/>
                        <a:pt x="19527" y="0"/>
                      </a:cubicBezTo>
                      <a:close/>
                    </a:path>
                  </a:pathLst>
                </a:custGeom>
                <a:solidFill>
                  <a:schemeClr val="bg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latin typeface="Lato" panose="020F0502020204030203" pitchFamily="34" charset="0"/>
                    <a:ea typeface="Lato" panose="020F0502020204030203" pitchFamily="34" charset="0"/>
                    <a:cs typeface="Lato" panose="020F0502020204030203" pitchFamily="34" charset="0"/>
                  </a:endParaRPr>
                </a:p>
              </p:txBody>
            </p:sp>
            <p:pic>
              <p:nvPicPr>
                <p:cNvPr id="31" name="Graphic 12" descr="Bullseye with solid fill">
                  <a:extLst>
                    <a:ext uri="{FF2B5EF4-FFF2-40B4-BE49-F238E27FC236}">
                      <a16:creationId xmlns:a16="http://schemas.microsoft.com/office/drawing/2014/main" id="{378A6F98-D1A7-41A6-B567-E20C964E4F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88374" y="1436171"/>
                  <a:ext cx="962364" cy="962364"/>
                </a:xfrm>
                <a:prstGeom prst="rect">
                  <a:avLst/>
                </a:prstGeom>
                <a:effectLst>
                  <a:outerShdw blurRad="50800" dist="38100" dir="2700000" algn="tl" rotWithShape="0">
                    <a:prstClr val="black">
                      <a:alpha val="40000"/>
                    </a:prstClr>
                  </a:outerShdw>
                </a:effectLst>
              </p:spPr>
            </p:pic>
            <p:sp>
              <p:nvSpPr>
                <p:cNvPr id="32" name="TextBox 15">
                  <a:extLst>
                    <a:ext uri="{FF2B5EF4-FFF2-40B4-BE49-F238E27FC236}">
                      <a16:creationId xmlns:a16="http://schemas.microsoft.com/office/drawing/2014/main" id="{3C802D4E-4614-47FD-AF93-99E30B46665D}"/>
                    </a:ext>
                  </a:extLst>
                </p:cNvPr>
                <p:cNvSpPr txBox="1"/>
                <p:nvPr/>
              </p:nvSpPr>
              <p:spPr>
                <a:xfrm>
                  <a:off x="3064908" y="1417773"/>
                  <a:ext cx="941125" cy="99916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01</a:t>
                  </a:r>
                </a:p>
              </p:txBody>
            </p:sp>
          </p:grpSp>
        </p:grpSp>
        <p:sp>
          <p:nvSpPr>
            <p:cNvPr id="56" name="TextBox 19">
              <a:extLst>
                <a:ext uri="{FF2B5EF4-FFF2-40B4-BE49-F238E27FC236}">
                  <a16:creationId xmlns:a16="http://schemas.microsoft.com/office/drawing/2014/main" id="{DAF41D14-9B96-ADD7-1F94-64433EB74F63}"/>
                </a:ext>
              </a:extLst>
            </p:cNvPr>
            <p:cNvSpPr txBox="1"/>
            <p:nvPr/>
          </p:nvSpPr>
          <p:spPr>
            <a:xfrm>
              <a:off x="4170978" y="961178"/>
              <a:ext cx="2730639"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latin typeface="Lato" panose="020F0502020204030203" pitchFamily="34" charset="0"/>
                  <a:ea typeface="Lato" panose="020F0502020204030203" pitchFamily="34" charset="0"/>
                  <a:cs typeface="Lato" panose="020F0502020204030203" pitchFamily="34" charset="0"/>
                </a:rPr>
                <a:t>Cloud Computing</a:t>
              </a:r>
            </a:p>
          </p:txBody>
        </p:sp>
        <p:sp>
          <p:nvSpPr>
            <p:cNvPr id="57" name="TextBox 20">
              <a:extLst>
                <a:ext uri="{FF2B5EF4-FFF2-40B4-BE49-F238E27FC236}">
                  <a16:creationId xmlns:a16="http://schemas.microsoft.com/office/drawing/2014/main" id="{3EE69A6A-E53C-DDE8-68F7-2676EF5F98DB}"/>
                </a:ext>
              </a:extLst>
            </p:cNvPr>
            <p:cNvSpPr txBox="1"/>
            <p:nvPr/>
          </p:nvSpPr>
          <p:spPr>
            <a:xfrm>
              <a:off x="4170974" y="1394298"/>
              <a:ext cx="3177566" cy="73866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sz="14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Introduction</a:t>
              </a:r>
            </a:p>
            <a:p>
              <a:pPr marL="285750" indent="-285750">
                <a:buFont typeface="Wingdings" panose="05000000000000000000" pitchFamily="2" charset="2"/>
                <a:buChar char="ü"/>
              </a:pPr>
              <a:r>
                <a:rPr lang="en-US" sz="14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Service Models</a:t>
              </a:r>
            </a:p>
            <a:p>
              <a:pPr marL="285750" indent="-285750">
                <a:buFont typeface="Wingdings" panose="05000000000000000000" pitchFamily="2" charset="2"/>
                <a:buChar char="ü"/>
              </a:pPr>
              <a:r>
                <a:rPr lang="en-US" sz="1400" noProof="1">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Deploywmnt models</a:t>
              </a:r>
            </a:p>
          </p:txBody>
        </p:sp>
      </p:grpSp>
    </p:spTree>
    <p:extLst>
      <p:ext uri="{BB962C8B-B14F-4D97-AF65-F5344CB8AC3E}">
        <p14:creationId xmlns:p14="http://schemas.microsoft.com/office/powerpoint/2010/main" val="426766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randombar(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719328"/>
          </a:xfrm>
        </p:spPr>
        <p:txBody>
          <a:bodyPr/>
          <a:lstStyle/>
          <a:p>
            <a:pPr lvl="1" algn="l" rtl="0">
              <a:spcBef>
                <a:spcPct val="0"/>
              </a:spcBef>
            </a:pPr>
            <a:r>
              <a:rPr lang="en-US" sz="3600" b="1"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Security Credentials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75" y="967173"/>
            <a:ext cx="11781655" cy="467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25600" y="5969000"/>
            <a:ext cx="6604000" cy="379656"/>
          </a:xfrm>
          <a:prstGeom prst="rect">
            <a:avLst/>
          </a:prstGeom>
          <a:noFill/>
        </p:spPr>
        <p:txBody>
          <a:bodyPr wrap="square" rtlCol="0">
            <a:spAutoFit/>
          </a:bodyPr>
          <a:lstStyle/>
          <a:p>
            <a:r>
              <a:rPr lang="en-US" sz="1867" dirty="0"/>
              <a:t>For MFA: Install “Google Authenticator” App.</a:t>
            </a:r>
          </a:p>
        </p:txBody>
      </p:sp>
    </p:spTree>
    <p:extLst>
      <p:ext uri="{BB962C8B-B14F-4D97-AF65-F5344CB8AC3E}">
        <p14:creationId xmlns:p14="http://schemas.microsoft.com/office/powerpoint/2010/main" val="51317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5000" y="584201"/>
            <a:ext cx="10591800" cy="5262403"/>
          </a:xfrm>
          <a:prstGeom prst="rect">
            <a:avLst/>
          </a:prstGeom>
          <a:noFill/>
        </p:spPr>
        <p:txBody>
          <a:bodyPr wrap="square" rtlCol="0">
            <a:spAutoFit/>
          </a:bodyPr>
          <a:lstStyle/>
          <a:p>
            <a:r>
              <a:rPr lang="en-US" sz="3733" b="1" dirty="0">
                <a:solidFill>
                  <a:schemeClr val="accent6">
                    <a:lumMod val="75000"/>
                  </a:schemeClr>
                </a:solidFill>
              </a:rPr>
              <a:t>Contents:</a:t>
            </a:r>
          </a:p>
          <a:p>
            <a:pPr marL="1219170" lvl="1" indent="-609585">
              <a:buFont typeface="Arial" pitchFamily="34" charset="0"/>
              <a:buChar char="•"/>
            </a:pPr>
            <a:r>
              <a:rPr lang="en-US" sz="3733" dirty="0">
                <a:solidFill>
                  <a:srgbClr val="FFC000"/>
                </a:solidFill>
              </a:rPr>
              <a:t>What is AWS</a:t>
            </a:r>
          </a:p>
          <a:p>
            <a:pPr marL="1219170" lvl="1" indent="-609585">
              <a:buFont typeface="Arial" pitchFamily="34" charset="0"/>
              <a:buChar char="•"/>
            </a:pPr>
            <a:r>
              <a:rPr lang="en-US" sz="3733" dirty="0">
                <a:solidFill>
                  <a:srgbClr val="FFC000"/>
                </a:solidFill>
              </a:rPr>
              <a:t>Why are enterprises choosing AWS?</a:t>
            </a:r>
          </a:p>
          <a:p>
            <a:pPr marL="1219170" lvl="1" indent="-609585">
              <a:buFont typeface="Arial" pitchFamily="34" charset="0"/>
              <a:buChar char="•"/>
            </a:pPr>
            <a:r>
              <a:rPr lang="en-US" sz="3733" dirty="0">
                <a:solidFill>
                  <a:srgbClr val="FFC000"/>
                </a:solidFill>
              </a:rPr>
              <a:t>AWS Account setup and billing alarms</a:t>
            </a:r>
          </a:p>
          <a:p>
            <a:pPr marL="1219170" lvl="1" indent="-609585">
              <a:buFont typeface="Arial" pitchFamily="34" charset="0"/>
              <a:buChar char="•"/>
            </a:pPr>
            <a:r>
              <a:rPr lang="en-US" sz="3733" dirty="0">
                <a:solidFill>
                  <a:srgbClr val="FFC000"/>
                </a:solidFill>
              </a:rPr>
              <a:t>IAM Introduction</a:t>
            </a:r>
          </a:p>
          <a:p>
            <a:pPr marL="1219170" lvl="1" indent="-609585">
              <a:buFont typeface="Arial" pitchFamily="34" charset="0"/>
              <a:buChar char="•"/>
            </a:pPr>
            <a:r>
              <a:rPr lang="en-US" sz="3733" b="1" dirty="0">
                <a:solidFill>
                  <a:srgbClr val="FFC000"/>
                </a:solidFill>
              </a:rPr>
              <a:t>Compute services (EC2)</a:t>
            </a:r>
          </a:p>
          <a:p>
            <a:pPr marL="1219170" lvl="1" indent="-609585">
              <a:buFont typeface="Arial" pitchFamily="34" charset="0"/>
              <a:buChar char="•"/>
            </a:pPr>
            <a:r>
              <a:rPr lang="en-US" sz="3733" dirty="0">
                <a:solidFill>
                  <a:srgbClr val="FFC000"/>
                </a:solidFill>
              </a:rPr>
              <a:t>Storage services (S3 Buckets, EBS )</a:t>
            </a:r>
          </a:p>
          <a:p>
            <a:pPr marL="1219170" lvl="1" indent="-609585">
              <a:buFont typeface="Arial" pitchFamily="34" charset="0"/>
              <a:buChar char="•"/>
            </a:pPr>
            <a:r>
              <a:rPr lang="en-US" sz="3733" dirty="0">
                <a:solidFill>
                  <a:srgbClr val="FFC000"/>
                </a:solidFill>
              </a:rPr>
              <a:t>Database services (RDS, Dynamo DB)</a:t>
            </a:r>
          </a:p>
          <a:p>
            <a:pPr marL="1219170" lvl="1" indent="-609585">
              <a:buFont typeface="Arial" pitchFamily="34" charset="0"/>
              <a:buChar char="•"/>
            </a:pPr>
            <a:r>
              <a:rPr lang="en-US" sz="3733" dirty="0">
                <a:solidFill>
                  <a:srgbClr val="FFC000"/>
                </a:solidFill>
              </a:rPr>
              <a:t>Elastic Load Balancer (ELB)</a:t>
            </a:r>
          </a:p>
        </p:txBody>
      </p:sp>
    </p:spTree>
    <p:extLst>
      <p:ext uri="{BB962C8B-B14F-4D97-AF65-F5344CB8AC3E}">
        <p14:creationId xmlns:p14="http://schemas.microsoft.com/office/powerpoint/2010/main" val="4034884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508" y="181893"/>
            <a:ext cx="10095600" cy="760642"/>
          </a:xfrm>
        </p:spPr>
        <p:txBody>
          <a:bodyPr/>
          <a:lstStyle/>
          <a:p>
            <a:pPr lvl="1" algn="l" rtl="0">
              <a:spcBef>
                <a:spcPct val="0"/>
              </a:spcBef>
            </a:pPr>
            <a:r>
              <a:rPr lang="en-US" sz="3600" b="1"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EC2 (Elastic Compute Cloud)</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398" y="58043"/>
            <a:ext cx="2940729" cy="17689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15346" y="1449568"/>
            <a:ext cx="10095600" cy="2308324"/>
          </a:xfrm>
          <a:prstGeom prst="rect">
            <a:avLst/>
          </a:prstGeom>
        </p:spPr>
        <p:txBody>
          <a:bodyPr wrap="square">
            <a:spAutoFit/>
          </a:bodyPr>
          <a:lstStyle/>
          <a:p>
            <a:pPr marL="380990" indent="-380990">
              <a:buFont typeface="Wingdings" pitchFamily="2" charset="2"/>
              <a:buChar char="v"/>
            </a:pPr>
            <a:r>
              <a:rPr lang="en-US" sz="2400" dirty="0">
                <a:latin typeface="Lato" panose="020F0502020204030203" pitchFamily="34" charset="0"/>
                <a:ea typeface="Lato" panose="020F0502020204030203" pitchFamily="34" charset="0"/>
                <a:cs typeface="Lato" panose="020F0502020204030203" pitchFamily="34" charset="0"/>
              </a:rPr>
              <a:t>EC2 stands for Elastic Compute Cloud. </a:t>
            </a:r>
          </a:p>
          <a:p>
            <a:pPr marL="380990" indent="-380990">
              <a:buFont typeface="Wingdings" pitchFamily="2" charset="2"/>
              <a:buChar char="v"/>
            </a:pPr>
            <a:endParaRPr lang="en-US" sz="2400" dirty="0">
              <a:latin typeface="Lato" panose="020F0502020204030203" pitchFamily="34" charset="0"/>
              <a:ea typeface="Lato" panose="020F0502020204030203" pitchFamily="34" charset="0"/>
              <a:cs typeface="Lato" panose="020F0502020204030203" pitchFamily="34" charset="0"/>
            </a:endParaRPr>
          </a:p>
          <a:p>
            <a:pPr marL="380990" indent="-380990">
              <a:buFont typeface="Wingdings" pitchFamily="2" charset="2"/>
              <a:buChar char="v"/>
            </a:pPr>
            <a:r>
              <a:rPr lang="en-US" sz="2400" dirty="0">
                <a:latin typeface="Lato" panose="020F0502020204030203" pitchFamily="34" charset="0"/>
                <a:ea typeface="Lato" panose="020F0502020204030203" pitchFamily="34" charset="0"/>
                <a:cs typeface="Lato" panose="020F0502020204030203" pitchFamily="34" charset="0"/>
              </a:rPr>
              <a:t>EC2 is a virtual machine on AWS.</a:t>
            </a:r>
          </a:p>
          <a:p>
            <a:pPr marL="380990" indent="-380990">
              <a:buFont typeface="Wingdings" pitchFamily="2" charset="2"/>
              <a:buChar char="v"/>
            </a:pPr>
            <a:endParaRPr lang="en-US" sz="2400" dirty="0">
              <a:latin typeface="Lato" panose="020F0502020204030203" pitchFamily="34" charset="0"/>
              <a:ea typeface="Lato" panose="020F0502020204030203" pitchFamily="34" charset="0"/>
              <a:cs typeface="Lato" panose="020F0502020204030203" pitchFamily="34" charset="0"/>
            </a:endParaRPr>
          </a:p>
          <a:p>
            <a:pPr marL="380990" indent="-380990">
              <a:buFont typeface="Wingdings" pitchFamily="2" charset="2"/>
              <a:buChar char="v"/>
            </a:pPr>
            <a:r>
              <a:rPr lang="en-US" sz="2400" dirty="0">
                <a:latin typeface="Lato" panose="020F0502020204030203" pitchFamily="34" charset="0"/>
                <a:ea typeface="Lato" panose="020F0502020204030203" pitchFamily="34" charset="0"/>
                <a:cs typeface="Lato" panose="020F0502020204030203" pitchFamily="34" charset="0"/>
              </a:rPr>
              <a:t>As per amazon “Amazon Elastic Compute Cloud (Amazon EC2) is a web service that provides secure, resizable compute capacity in the cloud. </a:t>
            </a:r>
          </a:p>
        </p:txBody>
      </p:sp>
    </p:spTree>
    <p:extLst>
      <p:ext uri="{BB962C8B-B14F-4D97-AF65-F5344CB8AC3E}">
        <p14:creationId xmlns:p14="http://schemas.microsoft.com/office/powerpoint/2010/main" val="1530735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615" y="0"/>
            <a:ext cx="10095600" cy="936900"/>
          </a:xfrm>
        </p:spPr>
        <p:txBody>
          <a:bodyPr/>
          <a:lstStyle/>
          <a:p>
            <a:r>
              <a:rPr lang="en-US" sz="3600" b="1"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Get started with Amazon EC2 Linux instances</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6388" y="189828"/>
            <a:ext cx="2131222" cy="12820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1200" y="1092200"/>
            <a:ext cx="1632178" cy="379656"/>
          </a:xfrm>
          <a:prstGeom prst="rect">
            <a:avLst/>
          </a:prstGeom>
          <a:noFill/>
        </p:spPr>
        <p:txBody>
          <a:bodyPr wrap="none" rtlCol="0">
            <a:spAutoFit/>
          </a:bodyPr>
          <a:lstStyle/>
          <a:p>
            <a:pPr marL="380990" indent="-380990">
              <a:buFont typeface="Arial" pitchFamily="34" charset="0"/>
              <a:buChar char="•"/>
            </a:pPr>
            <a:r>
              <a:rPr lang="en-US" sz="1867" b="1" dirty="0"/>
              <a:t>Overview</a:t>
            </a:r>
          </a:p>
        </p:txBody>
      </p:sp>
      <p:pic>
        <p:nvPicPr>
          <p:cNvPr id="12290" name="Picture 2" descr="&#10;    An Amazon EBS-backed instance with an additional Amazon EBS volume&#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3097" y="1216796"/>
            <a:ext cx="5540103" cy="4578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1600" y="6227507"/>
            <a:ext cx="11887200" cy="297454"/>
          </a:xfrm>
          <a:prstGeom prst="rect">
            <a:avLst/>
          </a:prstGeom>
        </p:spPr>
        <p:txBody>
          <a:bodyPr wrap="square">
            <a:spAutoFit/>
          </a:bodyPr>
          <a:lstStyle/>
          <a:p>
            <a:r>
              <a:rPr lang="en-US" sz="1333" dirty="0"/>
              <a:t>Ref Link: https://docs.aws.amazon.com/AWSEC2/latest/UserGuide/EC2_GetStarted.html</a:t>
            </a:r>
          </a:p>
        </p:txBody>
      </p:sp>
      <p:sp>
        <p:nvSpPr>
          <p:cNvPr id="6" name="Rectangle 5"/>
          <p:cNvSpPr/>
          <p:nvPr/>
        </p:nvSpPr>
        <p:spPr>
          <a:xfrm>
            <a:off x="7823201" y="2048431"/>
            <a:ext cx="4086375" cy="1569660"/>
          </a:xfrm>
          <a:prstGeom prst="rect">
            <a:avLst/>
          </a:prstGeom>
        </p:spPr>
        <p:txBody>
          <a:bodyPr wrap="none">
            <a:spAutoFit/>
          </a:bodyPr>
          <a:lstStyle/>
          <a:p>
            <a:r>
              <a:rPr lang="en-US" sz="1600" dirty="0">
                <a:solidFill>
                  <a:srgbClr val="FF0000"/>
                </a:solidFill>
              </a:rPr>
              <a:t>Steps:</a:t>
            </a:r>
          </a:p>
          <a:p>
            <a:r>
              <a:rPr lang="en-US" sz="1600" dirty="0"/>
              <a:t>	Step 1: Launch an instance</a:t>
            </a:r>
          </a:p>
          <a:p>
            <a:r>
              <a:rPr lang="en-US" sz="1600" dirty="0"/>
              <a:t>	Step 2: Connect to your instance</a:t>
            </a:r>
          </a:p>
          <a:p>
            <a:r>
              <a:rPr lang="en-US" sz="1600" dirty="0"/>
              <a:t>	Step 3: Clean up your instance</a:t>
            </a:r>
          </a:p>
          <a:p>
            <a:endParaRPr lang="en-US" sz="1600" dirty="0"/>
          </a:p>
          <a:p>
            <a:endParaRPr lang="en-US" sz="1600" dirty="0"/>
          </a:p>
        </p:txBody>
      </p:sp>
    </p:spTree>
    <p:extLst>
      <p:ext uri="{BB962C8B-B14F-4D97-AF65-F5344CB8AC3E}">
        <p14:creationId xmlns:p14="http://schemas.microsoft.com/office/powerpoint/2010/main" val="225001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1600" y="6227507"/>
            <a:ext cx="11887200" cy="297454"/>
          </a:xfrm>
          <a:prstGeom prst="rect">
            <a:avLst/>
          </a:prstGeom>
        </p:spPr>
        <p:txBody>
          <a:bodyPr wrap="square">
            <a:spAutoFit/>
          </a:bodyPr>
          <a:lstStyle/>
          <a:p>
            <a:r>
              <a:rPr lang="en-US" sz="1333" dirty="0"/>
              <a:t>Ref Link: https://docs.aws.amazon.com/AWSEC2/latest/UserGuide/EC2_GetStarted.html</a:t>
            </a:r>
          </a:p>
        </p:txBody>
      </p:sp>
      <p:sp>
        <p:nvSpPr>
          <p:cNvPr id="3" name="Rectangle 2"/>
          <p:cNvSpPr/>
          <p:nvPr/>
        </p:nvSpPr>
        <p:spPr>
          <a:xfrm>
            <a:off x="711200" y="685800"/>
            <a:ext cx="6096000" cy="954300"/>
          </a:xfrm>
          <a:prstGeom prst="rect">
            <a:avLst/>
          </a:prstGeom>
        </p:spPr>
        <p:txBody>
          <a:bodyPr>
            <a:spAutoFit/>
          </a:bodyPr>
          <a:lstStyle/>
          <a:p>
            <a:r>
              <a:rPr lang="en-US" sz="1867" b="1" dirty="0"/>
              <a:t>Step 1: To launch an instance</a:t>
            </a:r>
            <a:endParaRPr lang="en-US" sz="1867" dirty="0"/>
          </a:p>
          <a:p>
            <a:br>
              <a:rPr lang="en-US" sz="1867" dirty="0"/>
            </a:br>
            <a:endParaRPr lang="en-US" sz="1867" dirty="0"/>
          </a:p>
        </p:txBody>
      </p:sp>
      <p:sp>
        <p:nvSpPr>
          <p:cNvPr id="8" name="TextBox 7"/>
          <p:cNvSpPr txBox="1"/>
          <p:nvPr/>
        </p:nvSpPr>
        <p:spPr>
          <a:xfrm>
            <a:off x="711202" y="1180463"/>
            <a:ext cx="11277599" cy="5509200"/>
          </a:xfrm>
          <a:prstGeom prst="rect">
            <a:avLst/>
          </a:prstGeom>
          <a:noFill/>
        </p:spPr>
        <p:txBody>
          <a:bodyPr wrap="square" rtlCol="0">
            <a:spAutoFit/>
          </a:bodyPr>
          <a:lstStyle/>
          <a:p>
            <a:pPr marL="304792" indent="-304792">
              <a:buFont typeface="+mj-lt"/>
              <a:buAutoNum type="arabicParenR"/>
            </a:pPr>
            <a:r>
              <a:rPr lang="en-US" sz="1600" dirty="0"/>
              <a:t>Open the Amazon EC2 console at </a:t>
            </a:r>
            <a:r>
              <a:rPr lang="en-US" sz="1600" dirty="0">
                <a:hlinkClick r:id="rId3"/>
              </a:rPr>
              <a:t>https://console.aws.amazon.com/ec2/</a:t>
            </a:r>
            <a:r>
              <a:rPr lang="en-US" sz="1600" dirty="0"/>
              <a:t>.</a:t>
            </a:r>
          </a:p>
          <a:p>
            <a:pPr marL="304792" indent="-304792">
              <a:buFont typeface="+mj-lt"/>
              <a:buAutoNum type="arabicParenR"/>
            </a:pPr>
            <a:r>
              <a:rPr lang="en-US" sz="1600" dirty="0"/>
              <a:t>From the console dashboard, choose </a:t>
            </a:r>
            <a:r>
              <a:rPr lang="en-US" sz="1600" b="1" dirty="0"/>
              <a:t>Launch Instance</a:t>
            </a:r>
            <a:r>
              <a:rPr lang="en-US" sz="1600" dirty="0"/>
              <a:t>.</a:t>
            </a:r>
          </a:p>
          <a:p>
            <a:pPr marL="304792" indent="-304792">
              <a:buFont typeface="+mj-lt"/>
              <a:buAutoNum type="arabicParenR"/>
            </a:pPr>
            <a:r>
              <a:rPr lang="en-US" sz="1600" dirty="0"/>
              <a:t>The </a:t>
            </a:r>
            <a:r>
              <a:rPr lang="en-US" sz="1600" b="1" dirty="0"/>
              <a:t>Choose an Amazon Machine Image (AMI)</a:t>
            </a:r>
            <a:r>
              <a:rPr lang="en-US" sz="1600" dirty="0"/>
              <a:t> page displays a list of basic configurations, called </a:t>
            </a:r>
            <a:r>
              <a:rPr lang="en-US" sz="1600" i="1" dirty="0"/>
              <a:t>Amazon Machine Images (AMIs)</a:t>
            </a:r>
            <a:r>
              <a:rPr lang="en-US" sz="1600" dirty="0"/>
              <a:t>, that serve as templates for your instance. Select an HVM version of Amazon Linux 2. Notice that these AMIs are marked "Free tier eligible."</a:t>
            </a:r>
          </a:p>
          <a:p>
            <a:pPr marL="304792" indent="-304792">
              <a:buFont typeface="+mj-lt"/>
              <a:buAutoNum type="arabicParenR"/>
            </a:pPr>
            <a:r>
              <a:rPr lang="en-US" sz="1600" dirty="0"/>
              <a:t>On the </a:t>
            </a:r>
            <a:r>
              <a:rPr lang="en-US" sz="1600" b="1" dirty="0"/>
              <a:t>Choose an Instance Type</a:t>
            </a:r>
            <a:r>
              <a:rPr lang="en-US" sz="1600" dirty="0"/>
              <a:t> page, you can select the hardware configuration of your instance. Select the t2.micro instance type, which is selected by default. The t2.micro instance type is eligible for the free tier. In Regions where t2.micro is unavailable, you can use a t3.micro instance under the free tier. For more information, see </a:t>
            </a:r>
            <a:r>
              <a:rPr lang="en-US" sz="1600" dirty="0">
                <a:hlinkClick r:id="rId4"/>
              </a:rPr>
              <a:t>AWS Free Tier</a:t>
            </a:r>
            <a:r>
              <a:rPr lang="en-US" sz="1600" dirty="0"/>
              <a:t>.</a:t>
            </a:r>
          </a:p>
          <a:p>
            <a:pPr marL="304792" indent="-304792">
              <a:buFont typeface="+mj-lt"/>
              <a:buAutoNum type="arabicParenR"/>
            </a:pPr>
            <a:r>
              <a:rPr lang="en-US" sz="1600" dirty="0"/>
              <a:t>Choose </a:t>
            </a:r>
            <a:r>
              <a:rPr lang="en-US" sz="1600" b="1" dirty="0"/>
              <a:t>Review and Launch</a:t>
            </a:r>
            <a:r>
              <a:rPr lang="en-US" sz="1600" dirty="0"/>
              <a:t> to let the wizard complete the other configuration settings for you.</a:t>
            </a:r>
          </a:p>
          <a:p>
            <a:pPr marL="304792" indent="-304792">
              <a:buFont typeface="+mj-lt"/>
              <a:buAutoNum type="arabicParenR"/>
            </a:pPr>
            <a:r>
              <a:rPr lang="en-US" sz="1600" dirty="0"/>
              <a:t>On the </a:t>
            </a:r>
            <a:r>
              <a:rPr lang="en-US" sz="1600" b="1" dirty="0"/>
              <a:t>Review Instance Launch</a:t>
            </a:r>
            <a:r>
              <a:rPr lang="en-US" sz="1600" dirty="0"/>
              <a:t> page, under </a:t>
            </a:r>
            <a:r>
              <a:rPr lang="en-US" sz="1600" b="1" dirty="0"/>
              <a:t>Security Groups</a:t>
            </a:r>
            <a:r>
              <a:rPr lang="en-US" sz="1600" dirty="0"/>
              <a:t>, you'll see that the wizard created and selected a security group for you. You can use this security group, or alternatively you can select the security group that you created when getting set up using the following steps:</a:t>
            </a:r>
          </a:p>
          <a:p>
            <a:pPr marL="914377" lvl="1" indent="-304792">
              <a:buFont typeface="+mj-lt"/>
              <a:buAutoNum type="alphaLcParenR"/>
            </a:pPr>
            <a:r>
              <a:rPr lang="en-US" sz="1600" dirty="0"/>
              <a:t>Choose </a:t>
            </a:r>
            <a:r>
              <a:rPr lang="en-US" sz="1600" b="1" dirty="0"/>
              <a:t>Edit security groups</a:t>
            </a:r>
            <a:r>
              <a:rPr lang="en-US" sz="1600" dirty="0"/>
              <a:t>.</a:t>
            </a:r>
          </a:p>
          <a:p>
            <a:pPr marL="914377" lvl="1" indent="-304792">
              <a:buFont typeface="+mj-lt"/>
              <a:buAutoNum type="alphaLcParenR"/>
            </a:pPr>
            <a:r>
              <a:rPr lang="en-US" sz="1600" dirty="0"/>
              <a:t>On the </a:t>
            </a:r>
            <a:r>
              <a:rPr lang="en-US" sz="1600" b="1" dirty="0"/>
              <a:t>Configure Security Group</a:t>
            </a:r>
            <a:r>
              <a:rPr lang="en-US" sz="1600" dirty="0"/>
              <a:t> page, ensure that </a:t>
            </a:r>
            <a:r>
              <a:rPr lang="en-US" sz="1600" b="1" dirty="0"/>
              <a:t>Select an existing security group</a:t>
            </a:r>
            <a:r>
              <a:rPr lang="en-US" sz="1600" dirty="0"/>
              <a:t> is selected.</a:t>
            </a:r>
          </a:p>
          <a:p>
            <a:pPr marL="914377" lvl="1" indent="-304792">
              <a:buFont typeface="+mj-lt"/>
              <a:buAutoNum type="alphaLcParenR"/>
            </a:pPr>
            <a:r>
              <a:rPr lang="en-US" sz="1600" dirty="0"/>
              <a:t>Select your security group from the list of existing security groups, and then choose </a:t>
            </a:r>
            <a:r>
              <a:rPr lang="en-US" sz="1600" b="1" dirty="0"/>
              <a:t>Review and Launch</a:t>
            </a:r>
            <a:r>
              <a:rPr lang="en-US" sz="1600" dirty="0"/>
              <a:t>.</a:t>
            </a:r>
          </a:p>
          <a:p>
            <a:pPr marL="304792" indent="-304792">
              <a:buFont typeface="+mj-lt"/>
              <a:buAutoNum type="arabicParenR"/>
            </a:pPr>
            <a:r>
              <a:rPr lang="en-US" sz="1600" dirty="0"/>
              <a:t>On the </a:t>
            </a:r>
            <a:r>
              <a:rPr lang="en-US" sz="1600" b="1" dirty="0"/>
              <a:t>Review Instance Launch</a:t>
            </a:r>
            <a:r>
              <a:rPr lang="en-US" sz="1600" dirty="0"/>
              <a:t> page, choose </a:t>
            </a:r>
            <a:r>
              <a:rPr lang="en-US" sz="1600" b="1" dirty="0"/>
              <a:t>Launch</a:t>
            </a:r>
            <a:r>
              <a:rPr lang="en-US" sz="1600" dirty="0"/>
              <a:t>.</a:t>
            </a:r>
          </a:p>
          <a:p>
            <a:pPr marL="304792" indent="-304792">
              <a:buFont typeface="+mj-lt"/>
              <a:buAutoNum type="arabicParenR"/>
            </a:pPr>
            <a:r>
              <a:rPr lang="en-US" sz="1600" dirty="0"/>
              <a:t>When prompted for a key pair, select </a:t>
            </a:r>
            <a:r>
              <a:rPr lang="en-US" sz="1600" b="1" dirty="0"/>
              <a:t>Choose an existing key pair</a:t>
            </a:r>
            <a:r>
              <a:rPr lang="en-US" sz="1600" dirty="0"/>
              <a:t>, then select the key pair that you created when getting set up.</a:t>
            </a:r>
          </a:p>
          <a:p>
            <a:pPr marL="304792" indent="-304792">
              <a:buFont typeface="+mj-lt"/>
              <a:buAutoNum type="arabicParenR"/>
            </a:pPr>
            <a:r>
              <a:rPr lang="en-US" sz="1600" dirty="0"/>
              <a:t>A confirmation page lets you know that your instance is launching. Choose </a:t>
            </a:r>
            <a:r>
              <a:rPr lang="en-US" sz="1600" b="1" dirty="0"/>
              <a:t>View Instances</a:t>
            </a:r>
            <a:r>
              <a:rPr lang="en-US" sz="1600" dirty="0"/>
              <a:t> to close the confirmation page and return to the console.</a:t>
            </a:r>
            <a:br>
              <a:rPr lang="en-US" sz="1600" dirty="0"/>
            </a:br>
            <a:endParaRPr lang="en-US" sz="1600" dirty="0"/>
          </a:p>
        </p:txBody>
      </p:sp>
    </p:spTree>
    <p:extLst>
      <p:ext uri="{BB962C8B-B14F-4D97-AF65-F5344CB8AC3E}">
        <p14:creationId xmlns:p14="http://schemas.microsoft.com/office/powerpoint/2010/main" val="1399399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79401"/>
            <a:ext cx="10972800" cy="5085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48178" y="5562600"/>
            <a:ext cx="2915823" cy="584775"/>
          </a:xfrm>
          <a:prstGeom prst="rect">
            <a:avLst/>
          </a:prstGeom>
          <a:noFill/>
        </p:spPr>
        <p:txBody>
          <a:bodyPr wrap="square" rtlCol="0">
            <a:spAutoFit/>
          </a:bodyPr>
          <a:lstStyle/>
          <a:p>
            <a:r>
              <a:rPr lang="en-US" sz="1600" dirty="0"/>
              <a:t>1. Search for  “ec2” service.</a:t>
            </a:r>
          </a:p>
          <a:p>
            <a:r>
              <a:rPr lang="en-US" sz="1600" dirty="0"/>
              <a:t>2. Click on “Launch Instance”.</a:t>
            </a:r>
          </a:p>
        </p:txBody>
      </p:sp>
    </p:spTree>
    <p:extLst>
      <p:ext uri="{BB962C8B-B14F-4D97-AF65-F5344CB8AC3E}">
        <p14:creationId xmlns:p14="http://schemas.microsoft.com/office/powerpoint/2010/main" val="692868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82601"/>
            <a:ext cx="10363200" cy="445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48176" y="5156201"/>
            <a:ext cx="4236624" cy="584775"/>
          </a:xfrm>
          <a:prstGeom prst="rect">
            <a:avLst/>
          </a:prstGeom>
          <a:noFill/>
        </p:spPr>
        <p:txBody>
          <a:bodyPr wrap="square" rtlCol="0">
            <a:spAutoFit/>
          </a:bodyPr>
          <a:lstStyle/>
          <a:p>
            <a:r>
              <a:rPr lang="en-US" sz="1600" dirty="0"/>
              <a:t>3. Select “Amazon Linux 2 AMI (HVM).</a:t>
            </a:r>
          </a:p>
          <a:p>
            <a:r>
              <a:rPr lang="en-US" sz="1600" dirty="0"/>
              <a:t>4. Click on Select.</a:t>
            </a:r>
          </a:p>
        </p:txBody>
      </p:sp>
    </p:spTree>
    <p:extLst>
      <p:ext uri="{BB962C8B-B14F-4D97-AF65-F5344CB8AC3E}">
        <p14:creationId xmlns:p14="http://schemas.microsoft.com/office/powerpoint/2010/main" val="1746590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148176" y="4953001"/>
            <a:ext cx="4236624" cy="584775"/>
          </a:xfrm>
          <a:prstGeom prst="rect">
            <a:avLst/>
          </a:prstGeom>
          <a:noFill/>
        </p:spPr>
        <p:txBody>
          <a:bodyPr wrap="square" rtlCol="0">
            <a:spAutoFit/>
          </a:bodyPr>
          <a:lstStyle/>
          <a:p>
            <a:r>
              <a:rPr lang="en-US" sz="1600" dirty="0"/>
              <a:t>3. Select “t2.micro”</a:t>
            </a:r>
          </a:p>
          <a:p>
            <a:r>
              <a:rPr lang="en-US" sz="1600" dirty="0"/>
              <a:t>4. Click on “Configure Instance Details”.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8173"/>
            <a:ext cx="10160000" cy="4468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4374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148176" y="4953000"/>
            <a:ext cx="4236624" cy="338554"/>
          </a:xfrm>
          <a:prstGeom prst="rect">
            <a:avLst/>
          </a:prstGeom>
          <a:noFill/>
        </p:spPr>
        <p:txBody>
          <a:bodyPr wrap="square" rtlCol="0">
            <a:spAutoFit/>
          </a:bodyPr>
          <a:lstStyle/>
          <a:p>
            <a:r>
              <a:rPr lang="en-US" sz="1600" dirty="0"/>
              <a:t>5. Click on “Add Storage”.</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77800"/>
            <a:ext cx="10160000" cy="4775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028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148176" y="4953000"/>
            <a:ext cx="4236624" cy="338554"/>
          </a:xfrm>
          <a:prstGeom prst="rect">
            <a:avLst/>
          </a:prstGeom>
          <a:noFill/>
        </p:spPr>
        <p:txBody>
          <a:bodyPr wrap="square" rtlCol="0">
            <a:spAutoFit/>
          </a:bodyPr>
          <a:lstStyle/>
          <a:p>
            <a:r>
              <a:rPr lang="en-US" sz="1600" dirty="0"/>
              <a:t>5. Click on “Add Tags”.</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279400"/>
            <a:ext cx="9956800" cy="467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65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939CB-0413-D461-A86A-F73BE9651828}"/>
              </a:ext>
            </a:extLst>
          </p:cNvPr>
          <p:cNvSpPr>
            <a:spLocks noGrp="1"/>
          </p:cNvSpPr>
          <p:nvPr>
            <p:ph type="ctrTitle"/>
          </p:nvPr>
        </p:nvSpPr>
        <p:spPr>
          <a:xfrm>
            <a:off x="1547446" y="2034925"/>
            <a:ext cx="8932985" cy="1546500"/>
          </a:xfrm>
        </p:spPr>
        <p:txBody>
          <a:bodyPr/>
          <a:lstStyle/>
          <a:p>
            <a:r>
              <a:rPr lang="en-US" dirty="0">
                <a:solidFill>
                  <a:srgbClr val="00B050"/>
                </a:solidFill>
                <a:latin typeface="Lato" panose="020F0502020204030203" pitchFamily="34" charset="0"/>
                <a:ea typeface="Lato" panose="020F0502020204030203" pitchFamily="34" charset="0"/>
                <a:cs typeface="Lato" panose="020F0502020204030203" pitchFamily="34" charset="0"/>
              </a:rPr>
              <a:t>Cloud Computing Introduction</a:t>
            </a:r>
            <a:endParaRPr lang="en-IN" dirty="0">
              <a:solidFill>
                <a:srgbClr val="00B050"/>
              </a:solidFill>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3">
            <a:extLst>
              <a:ext uri="{FF2B5EF4-FFF2-40B4-BE49-F238E27FC236}">
                <a16:creationId xmlns:a16="http://schemas.microsoft.com/office/drawing/2014/main" id="{CDA15D9E-A1A2-0AF8-9F52-0A383C30A7C5}"/>
              </a:ext>
            </a:extLst>
          </p:cNvPr>
          <p:cNvSpPr>
            <a:spLocks noGrp="1"/>
          </p:cNvSpPr>
          <p:nvPr>
            <p:ph type="sldNum" idx="4294967295"/>
          </p:nvPr>
        </p:nvSpPr>
        <p:spPr>
          <a:xfrm>
            <a:off x="11460163" y="6332538"/>
            <a:ext cx="731837" cy="5254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Subtitle 2">
            <a:extLst>
              <a:ext uri="{FF2B5EF4-FFF2-40B4-BE49-F238E27FC236}">
                <a16:creationId xmlns:a16="http://schemas.microsoft.com/office/drawing/2014/main" id="{A5EBDD65-8EB6-4A11-22ED-E5FB67E52E5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738730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148176" y="4953001"/>
            <a:ext cx="4236624" cy="338554"/>
          </a:xfrm>
          <a:prstGeom prst="rect">
            <a:avLst/>
          </a:prstGeom>
          <a:noFill/>
        </p:spPr>
        <p:txBody>
          <a:bodyPr wrap="square" rtlCol="0">
            <a:spAutoFit/>
          </a:bodyPr>
          <a:lstStyle/>
          <a:p>
            <a:r>
              <a:rPr lang="en-US" sz="1600" dirty="0"/>
              <a:t>5. Click on “Configure Security Group”.</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7800"/>
            <a:ext cx="10160000" cy="467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482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632288" y="4952999"/>
            <a:ext cx="4236624" cy="338554"/>
          </a:xfrm>
          <a:prstGeom prst="rect">
            <a:avLst/>
          </a:prstGeom>
          <a:noFill/>
        </p:spPr>
        <p:txBody>
          <a:bodyPr wrap="square" rtlCol="0">
            <a:spAutoFit/>
          </a:bodyPr>
          <a:lstStyle/>
          <a:p>
            <a:r>
              <a:rPr lang="en-US" sz="1600" dirty="0"/>
              <a:t>5. Click on “Review and launch”.</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280752"/>
            <a:ext cx="10159999" cy="467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5023902"/>
            <a:ext cx="6400800" cy="1377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3963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148176" y="4953000"/>
            <a:ext cx="4236624" cy="338554"/>
          </a:xfrm>
          <a:prstGeom prst="rect">
            <a:avLst/>
          </a:prstGeom>
          <a:noFill/>
        </p:spPr>
        <p:txBody>
          <a:bodyPr wrap="square" rtlCol="0">
            <a:spAutoFit/>
          </a:bodyPr>
          <a:lstStyle/>
          <a:p>
            <a:r>
              <a:rPr lang="en-US" sz="1600" dirty="0"/>
              <a:t>5. Click on “Launch”.</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77800"/>
            <a:ext cx="10386647"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305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148176" y="4953001"/>
            <a:ext cx="4236624" cy="1077218"/>
          </a:xfrm>
          <a:prstGeom prst="rect">
            <a:avLst/>
          </a:prstGeom>
          <a:noFill/>
        </p:spPr>
        <p:txBody>
          <a:bodyPr wrap="square" rtlCol="0">
            <a:spAutoFit/>
          </a:bodyPr>
          <a:lstStyle/>
          <a:p>
            <a:r>
              <a:rPr lang="en-US" sz="1600" dirty="0"/>
              <a:t>5. Click on “Create a new key pair”.</a:t>
            </a:r>
          </a:p>
          <a:p>
            <a:r>
              <a:rPr lang="en-US" sz="1600" dirty="0"/>
              <a:t>6. Download Key Pair.</a:t>
            </a:r>
          </a:p>
          <a:p>
            <a:r>
              <a:rPr lang="en-US" sz="1600" dirty="0"/>
              <a:t>7. Click on “Launch Instance”.</a:t>
            </a:r>
          </a:p>
          <a:p>
            <a:r>
              <a:rPr lang="en-US" sz="1600" dirty="0"/>
              <a:t>8. Click on “View Instance”.</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1" y="107026"/>
            <a:ext cx="6908799" cy="452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8475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extBox 4"/>
          <p:cNvSpPr txBox="1"/>
          <p:nvPr/>
        </p:nvSpPr>
        <p:spPr>
          <a:xfrm>
            <a:off x="1148176" y="4953001"/>
            <a:ext cx="7894224" cy="338554"/>
          </a:xfrm>
          <a:prstGeom prst="rect">
            <a:avLst/>
          </a:prstGeom>
          <a:noFill/>
        </p:spPr>
        <p:txBody>
          <a:bodyPr wrap="square" rtlCol="0">
            <a:spAutoFit/>
          </a:bodyPr>
          <a:lstStyle/>
          <a:p>
            <a:r>
              <a:rPr lang="en-US" sz="1600" dirty="0"/>
              <a:t>9. Select your instance and check the Instance state, it must be “Running”.</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79400"/>
            <a:ext cx="10160000" cy="436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140621" y="5532649"/>
            <a:ext cx="4987379" cy="666786"/>
          </a:xfrm>
          <a:prstGeom prst="rect">
            <a:avLst/>
          </a:prstGeom>
          <a:noFill/>
        </p:spPr>
        <p:txBody>
          <a:bodyPr wrap="square" rtlCol="0">
            <a:spAutoFit/>
          </a:bodyPr>
          <a:lstStyle/>
          <a:p>
            <a:r>
              <a:rPr lang="en-US" sz="3733" dirty="0">
                <a:solidFill>
                  <a:srgbClr val="00B0F0"/>
                </a:solidFill>
              </a:rPr>
              <a:t>Congratulations!!!!!!</a:t>
            </a:r>
          </a:p>
        </p:txBody>
      </p:sp>
    </p:spTree>
    <p:extLst>
      <p:ext uri="{BB962C8B-B14F-4D97-AF65-F5344CB8AC3E}">
        <p14:creationId xmlns:p14="http://schemas.microsoft.com/office/powerpoint/2010/main" val="2919321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1600" y="6227507"/>
            <a:ext cx="11887200" cy="297454"/>
          </a:xfrm>
          <a:prstGeom prst="rect">
            <a:avLst/>
          </a:prstGeom>
        </p:spPr>
        <p:txBody>
          <a:bodyPr wrap="square">
            <a:spAutoFit/>
          </a:bodyPr>
          <a:lstStyle/>
          <a:p>
            <a:r>
              <a:rPr lang="en-US" sz="1333" dirty="0"/>
              <a:t>Ref Link: https://docs.aws.amazon.com/AWSEC2/latest/UserGuide/EC2_GetStarted.html</a:t>
            </a:r>
          </a:p>
        </p:txBody>
      </p:sp>
      <p:sp>
        <p:nvSpPr>
          <p:cNvPr id="3" name="Rectangle 2"/>
          <p:cNvSpPr/>
          <p:nvPr/>
        </p:nvSpPr>
        <p:spPr>
          <a:xfrm>
            <a:off x="711200" y="685800"/>
            <a:ext cx="6096000" cy="1241622"/>
          </a:xfrm>
          <a:prstGeom prst="rect">
            <a:avLst/>
          </a:prstGeom>
        </p:spPr>
        <p:txBody>
          <a:bodyPr>
            <a:spAutoFit/>
          </a:bodyPr>
          <a:lstStyle/>
          <a:p>
            <a:r>
              <a:rPr lang="en-US" sz="1867" b="1" dirty="0"/>
              <a:t>Step 2: Connect to your instance</a:t>
            </a:r>
          </a:p>
          <a:p>
            <a:endParaRPr lang="en-US" sz="1867" dirty="0"/>
          </a:p>
          <a:p>
            <a:br>
              <a:rPr lang="en-US" sz="1867" dirty="0"/>
            </a:br>
            <a:endParaRPr lang="en-US" sz="1867" dirty="0"/>
          </a:p>
        </p:txBody>
      </p:sp>
      <p:sp>
        <p:nvSpPr>
          <p:cNvPr id="4" name="Rectangle 3"/>
          <p:cNvSpPr/>
          <p:nvPr/>
        </p:nvSpPr>
        <p:spPr>
          <a:xfrm>
            <a:off x="914400" y="1092201"/>
            <a:ext cx="10058401" cy="584775"/>
          </a:xfrm>
          <a:prstGeom prst="rect">
            <a:avLst/>
          </a:prstGeom>
        </p:spPr>
        <p:txBody>
          <a:bodyPr wrap="square">
            <a:spAutoFit/>
          </a:bodyPr>
          <a:lstStyle/>
          <a:p>
            <a:r>
              <a:rPr lang="en-US" sz="1600" dirty="0"/>
              <a:t>There are several ways to connect to your Linux instance. For more information, see </a:t>
            </a:r>
            <a:r>
              <a:rPr lang="en-US" sz="1600" dirty="0">
                <a:hlinkClick r:id="rId3"/>
              </a:rPr>
              <a:t>Connect to your Linux instance</a:t>
            </a:r>
            <a:r>
              <a:rPr lang="en-US" sz="1600" dirty="0"/>
              <a:t>.</a:t>
            </a:r>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49" y="1461533"/>
            <a:ext cx="9283700" cy="3878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148176" y="5461001"/>
            <a:ext cx="7894224" cy="584775"/>
          </a:xfrm>
          <a:prstGeom prst="rect">
            <a:avLst/>
          </a:prstGeom>
          <a:noFill/>
        </p:spPr>
        <p:txBody>
          <a:bodyPr wrap="square" rtlCol="0">
            <a:spAutoFit/>
          </a:bodyPr>
          <a:lstStyle/>
          <a:p>
            <a:pPr marL="304792" indent="-304792">
              <a:buAutoNum type="arabicPeriod"/>
            </a:pPr>
            <a:r>
              <a:rPr lang="en-US" sz="1600" dirty="0"/>
              <a:t>Click on “Connect”.</a:t>
            </a:r>
          </a:p>
          <a:p>
            <a:pPr marL="304792" indent="-304792">
              <a:buAutoNum type="arabicPeriod"/>
            </a:pPr>
            <a:r>
              <a:rPr lang="en-US" sz="1600" dirty="0"/>
              <a:t>Or right click on Instance and select “Connect”.</a:t>
            </a:r>
          </a:p>
        </p:txBody>
      </p:sp>
    </p:spTree>
    <p:extLst>
      <p:ext uri="{BB962C8B-B14F-4D97-AF65-F5344CB8AC3E}">
        <p14:creationId xmlns:p14="http://schemas.microsoft.com/office/powerpoint/2010/main" val="2618555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1600" y="6227507"/>
            <a:ext cx="11887200" cy="297454"/>
          </a:xfrm>
          <a:prstGeom prst="rect">
            <a:avLst/>
          </a:prstGeom>
        </p:spPr>
        <p:txBody>
          <a:bodyPr wrap="square">
            <a:spAutoFit/>
          </a:bodyPr>
          <a:lstStyle/>
          <a:p>
            <a:r>
              <a:rPr lang="en-US" sz="1333" dirty="0"/>
              <a:t>Ref Link: https://docs.aws.amazon.com/AWSEC2/latest/UserGuide/EC2_GetStarted.html</a:t>
            </a:r>
          </a:p>
        </p:txBody>
      </p:sp>
      <p:sp>
        <p:nvSpPr>
          <p:cNvPr id="3" name="Rectangle 2"/>
          <p:cNvSpPr/>
          <p:nvPr/>
        </p:nvSpPr>
        <p:spPr>
          <a:xfrm>
            <a:off x="711200" y="685800"/>
            <a:ext cx="6096000" cy="1241622"/>
          </a:xfrm>
          <a:prstGeom prst="rect">
            <a:avLst/>
          </a:prstGeom>
        </p:spPr>
        <p:txBody>
          <a:bodyPr>
            <a:spAutoFit/>
          </a:bodyPr>
          <a:lstStyle/>
          <a:p>
            <a:r>
              <a:rPr lang="en-US" sz="1867" b="1" dirty="0"/>
              <a:t>Step 2: Connect to your instance</a:t>
            </a:r>
          </a:p>
          <a:p>
            <a:endParaRPr lang="en-US" sz="1867" dirty="0"/>
          </a:p>
          <a:p>
            <a:br>
              <a:rPr lang="en-US" sz="1867" dirty="0"/>
            </a:br>
            <a:endParaRPr lang="en-US" sz="1867" dirty="0"/>
          </a:p>
        </p:txBody>
      </p:sp>
      <p:sp>
        <p:nvSpPr>
          <p:cNvPr id="10" name="TextBox 9"/>
          <p:cNvSpPr txBox="1"/>
          <p:nvPr/>
        </p:nvSpPr>
        <p:spPr>
          <a:xfrm>
            <a:off x="1148176" y="5461001"/>
            <a:ext cx="7894224" cy="830997"/>
          </a:xfrm>
          <a:prstGeom prst="rect">
            <a:avLst/>
          </a:prstGeom>
          <a:noFill/>
        </p:spPr>
        <p:txBody>
          <a:bodyPr wrap="square" rtlCol="0">
            <a:spAutoFit/>
          </a:bodyPr>
          <a:lstStyle/>
          <a:p>
            <a:pPr marL="304792" indent="-304792">
              <a:buAutoNum type="arabicPeriod"/>
            </a:pPr>
            <a:r>
              <a:rPr lang="en-US" sz="1600" dirty="0"/>
              <a:t>There are 3 ways to connect your instance. </a:t>
            </a:r>
          </a:p>
          <a:p>
            <a:pPr marL="304792" indent="-304792">
              <a:buAutoNum type="arabicPeriod"/>
            </a:pPr>
            <a:r>
              <a:rPr lang="en-US" sz="1600" dirty="0"/>
              <a:t>Click on “EC2 Instance Connect”.</a:t>
            </a:r>
          </a:p>
          <a:p>
            <a:pPr marL="304792" indent="-304792">
              <a:buAutoNum type="arabicPeriod"/>
            </a:pPr>
            <a:r>
              <a:rPr lang="en-US" sz="1600" dirty="0"/>
              <a:t>Click on “Connect”.</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094" y="1259439"/>
            <a:ext cx="6782388" cy="419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148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1600" y="6227507"/>
            <a:ext cx="11887200" cy="297454"/>
          </a:xfrm>
          <a:prstGeom prst="rect">
            <a:avLst/>
          </a:prstGeom>
        </p:spPr>
        <p:txBody>
          <a:bodyPr wrap="square">
            <a:spAutoFit/>
          </a:bodyPr>
          <a:lstStyle/>
          <a:p>
            <a:r>
              <a:rPr lang="en-US" sz="1333" dirty="0"/>
              <a:t>Ref Link: https://docs.aws.amazon.com/AWSEC2/latest/UserGuide/EC2_GetStarted.html</a:t>
            </a:r>
          </a:p>
        </p:txBody>
      </p:sp>
      <p:sp>
        <p:nvSpPr>
          <p:cNvPr id="3" name="Rectangle 2"/>
          <p:cNvSpPr/>
          <p:nvPr/>
        </p:nvSpPr>
        <p:spPr>
          <a:xfrm>
            <a:off x="711200" y="685800"/>
            <a:ext cx="6096000" cy="1241622"/>
          </a:xfrm>
          <a:prstGeom prst="rect">
            <a:avLst/>
          </a:prstGeom>
        </p:spPr>
        <p:txBody>
          <a:bodyPr>
            <a:spAutoFit/>
          </a:bodyPr>
          <a:lstStyle/>
          <a:p>
            <a:r>
              <a:rPr lang="en-US" sz="1867" b="1" dirty="0"/>
              <a:t>Step 2: Connect to your instance</a:t>
            </a:r>
          </a:p>
          <a:p>
            <a:endParaRPr lang="en-US" sz="1867" dirty="0"/>
          </a:p>
          <a:p>
            <a:br>
              <a:rPr lang="en-US" sz="1867" dirty="0"/>
            </a:br>
            <a:endParaRPr lang="en-US" sz="1867" dirty="0"/>
          </a:p>
        </p:txBody>
      </p:sp>
      <p:sp>
        <p:nvSpPr>
          <p:cNvPr id="10" name="TextBox 9"/>
          <p:cNvSpPr txBox="1"/>
          <p:nvPr/>
        </p:nvSpPr>
        <p:spPr>
          <a:xfrm>
            <a:off x="1148176" y="5358089"/>
            <a:ext cx="7894224" cy="830997"/>
          </a:xfrm>
          <a:prstGeom prst="rect">
            <a:avLst/>
          </a:prstGeom>
          <a:noFill/>
        </p:spPr>
        <p:txBody>
          <a:bodyPr wrap="square" rtlCol="0">
            <a:spAutoFit/>
          </a:bodyPr>
          <a:lstStyle/>
          <a:p>
            <a:pPr marL="304792" indent="-304792">
              <a:buAutoNum type="arabicPeriod"/>
            </a:pPr>
            <a:r>
              <a:rPr lang="en-US" sz="1600" dirty="0"/>
              <a:t>There are 3 ways to connect your instance. </a:t>
            </a:r>
          </a:p>
          <a:p>
            <a:pPr marL="304792" indent="-304792">
              <a:buAutoNum type="arabicPeriod"/>
            </a:pPr>
            <a:r>
              <a:rPr lang="en-US" sz="1600" dirty="0"/>
              <a:t>Click on “EC2 Instance Connect”.</a:t>
            </a:r>
          </a:p>
          <a:p>
            <a:pPr marL="304792" indent="-304792">
              <a:buAutoNum type="arabicPeriod"/>
            </a:pPr>
            <a:r>
              <a:rPr lang="en-US" sz="1600" dirty="0"/>
              <a:t>Click on “Connect”.</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094" y="1259439"/>
            <a:ext cx="6782388" cy="419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8311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1200" y="685801"/>
            <a:ext cx="6096000" cy="1241622"/>
          </a:xfrm>
          <a:prstGeom prst="rect">
            <a:avLst/>
          </a:prstGeom>
        </p:spPr>
        <p:txBody>
          <a:bodyPr>
            <a:spAutoFit/>
          </a:bodyPr>
          <a:lstStyle/>
          <a:p>
            <a:r>
              <a:rPr lang="en-US" sz="1867" b="1" dirty="0"/>
              <a:t>How to install Apache Web server on EC2 instance. </a:t>
            </a:r>
          </a:p>
          <a:p>
            <a:endParaRPr lang="en-US" sz="1867" dirty="0"/>
          </a:p>
          <a:p>
            <a:br>
              <a:rPr lang="en-US" sz="1867" dirty="0"/>
            </a:br>
            <a:endParaRPr lang="en-US" sz="1867"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37" y="1078637"/>
            <a:ext cx="10566400" cy="24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729" y="3632200"/>
            <a:ext cx="10580209"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131407" y="5648339"/>
            <a:ext cx="7894224" cy="584775"/>
          </a:xfrm>
          <a:prstGeom prst="rect">
            <a:avLst/>
          </a:prstGeom>
          <a:noFill/>
        </p:spPr>
        <p:txBody>
          <a:bodyPr wrap="square" rtlCol="0">
            <a:spAutoFit/>
          </a:bodyPr>
          <a:lstStyle/>
          <a:p>
            <a:pPr marL="304792" indent="-304792">
              <a:buAutoNum type="arabicPeriod"/>
            </a:pPr>
            <a:r>
              <a:rPr lang="en-US" sz="1600" dirty="0"/>
              <a:t>Give command -&gt; </a:t>
            </a:r>
            <a:r>
              <a:rPr lang="en-US" sz="1600" dirty="0" err="1"/>
              <a:t>sudo</a:t>
            </a:r>
            <a:r>
              <a:rPr lang="en-US" sz="1600" dirty="0"/>
              <a:t> </a:t>
            </a:r>
            <a:r>
              <a:rPr lang="en-US" sz="1600" dirty="0" err="1"/>
              <a:t>su</a:t>
            </a:r>
            <a:r>
              <a:rPr lang="en-US" sz="1600" dirty="0"/>
              <a:t> and yum update –y</a:t>
            </a:r>
          </a:p>
          <a:p>
            <a:pPr marL="304792" indent="-304792">
              <a:buAutoNum type="arabicPeriod"/>
            </a:pPr>
            <a:r>
              <a:rPr lang="en-US" sz="1600" dirty="0" err="1"/>
              <a:t>Sudo</a:t>
            </a:r>
            <a:r>
              <a:rPr lang="en-US" sz="1600" dirty="0"/>
              <a:t> yum install –y httpd.x86_64    =&gt; to install Apache HTTP Server</a:t>
            </a:r>
          </a:p>
        </p:txBody>
      </p:sp>
    </p:spTree>
    <p:extLst>
      <p:ext uri="{BB962C8B-B14F-4D97-AF65-F5344CB8AC3E}">
        <p14:creationId xmlns:p14="http://schemas.microsoft.com/office/powerpoint/2010/main" val="4236179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1200" y="685801"/>
            <a:ext cx="6096000" cy="1241622"/>
          </a:xfrm>
          <a:prstGeom prst="rect">
            <a:avLst/>
          </a:prstGeom>
        </p:spPr>
        <p:txBody>
          <a:bodyPr>
            <a:spAutoFit/>
          </a:bodyPr>
          <a:lstStyle/>
          <a:p>
            <a:r>
              <a:rPr lang="en-US" sz="1867" b="1" dirty="0"/>
              <a:t>How to install Apache Web server on EC2 instance. </a:t>
            </a:r>
          </a:p>
          <a:p>
            <a:endParaRPr lang="en-US" sz="1867" dirty="0"/>
          </a:p>
          <a:p>
            <a:br>
              <a:rPr lang="en-US" sz="1867" dirty="0"/>
            </a:br>
            <a:endParaRPr lang="en-US" sz="1867" dirty="0"/>
          </a:p>
        </p:txBody>
      </p:sp>
      <p:sp>
        <p:nvSpPr>
          <p:cNvPr id="13" name="TextBox 12"/>
          <p:cNvSpPr txBox="1"/>
          <p:nvPr/>
        </p:nvSpPr>
        <p:spPr>
          <a:xfrm>
            <a:off x="1190173" y="4648200"/>
            <a:ext cx="9376227" cy="1323439"/>
          </a:xfrm>
          <a:prstGeom prst="rect">
            <a:avLst/>
          </a:prstGeom>
          <a:noFill/>
        </p:spPr>
        <p:txBody>
          <a:bodyPr wrap="square" rtlCol="0">
            <a:spAutoFit/>
          </a:bodyPr>
          <a:lstStyle/>
          <a:p>
            <a:pPr marL="304792" indent="-304792">
              <a:buAutoNum type="arabicPeriod"/>
            </a:pPr>
            <a:r>
              <a:rPr lang="en-US" sz="1600" dirty="0"/>
              <a:t>Give command</a:t>
            </a:r>
          </a:p>
          <a:p>
            <a:pPr marL="304792" indent="-304792">
              <a:buAutoNum type="arabicPeriod"/>
            </a:pPr>
            <a:r>
              <a:rPr lang="en-US" sz="1600" dirty="0" err="1"/>
              <a:t>Systemctl</a:t>
            </a:r>
            <a:r>
              <a:rPr lang="en-US" sz="1600" dirty="0"/>
              <a:t> enable </a:t>
            </a:r>
            <a:r>
              <a:rPr lang="en-US" sz="1600" dirty="0" err="1"/>
              <a:t>httpd</a:t>
            </a:r>
            <a:r>
              <a:rPr lang="en-US" sz="1600" dirty="0"/>
              <a:t>           =&gt; to enable </a:t>
            </a:r>
            <a:r>
              <a:rPr lang="en-US" sz="1600" dirty="0" err="1"/>
              <a:t>httpd</a:t>
            </a:r>
            <a:r>
              <a:rPr lang="en-US" sz="1600" dirty="0"/>
              <a:t> service</a:t>
            </a:r>
          </a:p>
          <a:p>
            <a:pPr marL="304792" indent="-304792">
              <a:buAutoNum type="arabicPeriod"/>
            </a:pPr>
            <a:r>
              <a:rPr lang="en-US" sz="1600" dirty="0" err="1"/>
              <a:t>Systemctl</a:t>
            </a:r>
            <a:r>
              <a:rPr lang="en-US" sz="1600" dirty="0"/>
              <a:t> start </a:t>
            </a:r>
            <a:r>
              <a:rPr lang="en-US" sz="1600" dirty="0" err="1"/>
              <a:t>httpd</a:t>
            </a:r>
            <a:r>
              <a:rPr lang="en-US" sz="1600" dirty="0"/>
              <a:t>               =&gt; to start </a:t>
            </a:r>
            <a:r>
              <a:rPr lang="en-US" sz="1600" dirty="0" err="1"/>
              <a:t>httpd</a:t>
            </a:r>
            <a:r>
              <a:rPr lang="en-US" sz="1600" dirty="0"/>
              <a:t> service</a:t>
            </a:r>
          </a:p>
          <a:p>
            <a:pPr marL="304792" indent="-304792">
              <a:buAutoNum type="arabicPeriod"/>
            </a:pPr>
            <a:r>
              <a:rPr lang="en-US" sz="1600" dirty="0" err="1"/>
              <a:t>Systemstl</a:t>
            </a:r>
            <a:r>
              <a:rPr lang="en-US" sz="1600" dirty="0"/>
              <a:t> status </a:t>
            </a:r>
            <a:r>
              <a:rPr lang="en-US" sz="1600" dirty="0" err="1"/>
              <a:t>httpd</a:t>
            </a:r>
            <a:r>
              <a:rPr lang="en-US" sz="1600" dirty="0"/>
              <a:t>             =&gt; to check </a:t>
            </a:r>
            <a:r>
              <a:rPr lang="en-US" sz="1600" dirty="0" err="1"/>
              <a:t>httpd</a:t>
            </a:r>
            <a:r>
              <a:rPr lang="en-US" sz="1600" dirty="0"/>
              <a:t> service status</a:t>
            </a:r>
          </a:p>
          <a:p>
            <a:pPr marL="304792" indent="-304792">
              <a:buAutoNum type="arabicPeriod"/>
            </a:pPr>
            <a:r>
              <a:rPr lang="en-US" sz="1600" dirty="0"/>
              <a:t>Curl localhost:80                       =&gt; to check </a:t>
            </a:r>
            <a:r>
              <a:rPr lang="en-US" sz="1600" dirty="0" err="1"/>
              <a:t>wheather</a:t>
            </a:r>
            <a:r>
              <a:rPr lang="en-US" sz="1600" dirty="0"/>
              <a:t> apache server is responding on port 80</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85849"/>
            <a:ext cx="96520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8982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13649" y="1417117"/>
            <a:ext cx="3282995" cy="532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 name="Picture 3"/>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flipH="1">
            <a:off x="2115282" y="1315517"/>
            <a:ext cx="4349276" cy="26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32607" y="2595504"/>
            <a:ext cx="2622957" cy="9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 name="Title 2"/>
          <p:cNvSpPr>
            <a:spLocks noGrp="1"/>
          </p:cNvSpPr>
          <p:nvPr>
            <p:ph type="ctrTitle"/>
          </p:nvPr>
        </p:nvSpPr>
        <p:spPr/>
        <p:txBody>
          <a:bodyPr/>
          <a:lstStyle/>
          <a:p>
            <a:endParaRPr lang="en-US"/>
          </a:p>
        </p:txBody>
      </p:sp>
    </p:spTree>
    <p:extLst>
      <p:ext uri="{BB962C8B-B14F-4D97-AF65-F5344CB8AC3E}">
        <p14:creationId xmlns:p14="http://schemas.microsoft.com/office/powerpoint/2010/main" val="745713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1200" y="685801"/>
            <a:ext cx="6096000" cy="1241622"/>
          </a:xfrm>
          <a:prstGeom prst="rect">
            <a:avLst/>
          </a:prstGeom>
        </p:spPr>
        <p:txBody>
          <a:bodyPr>
            <a:spAutoFit/>
          </a:bodyPr>
          <a:lstStyle/>
          <a:p>
            <a:r>
              <a:rPr lang="en-US" sz="1867" b="1" dirty="0"/>
              <a:t>How to install Apache Web server on EC2 instance. </a:t>
            </a:r>
          </a:p>
          <a:p>
            <a:endParaRPr lang="en-US" sz="1867" dirty="0"/>
          </a:p>
          <a:p>
            <a:br>
              <a:rPr lang="en-US" sz="1867" dirty="0"/>
            </a:br>
            <a:endParaRPr lang="en-US" sz="1867" dirty="0"/>
          </a:p>
        </p:txBody>
      </p:sp>
      <p:sp>
        <p:nvSpPr>
          <p:cNvPr id="13" name="TextBox 12"/>
          <p:cNvSpPr txBox="1"/>
          <p:nvPr/>
        </p:nvSpPr>
        <p:spPr>
          <a:xfrm>
            <a:off x="840189" y="4140201"/>
            <a:ext cx="9376227" cy="1077218"/>
          </a:xfrm>
          <a:prstGeom prst="rect">
            <a:avLst/>
          </a:prstGeom>
          <a:noFill/>
        </p:spPr>
        <p:txBody>
          <a:bodyPr wrap="square" rtlCol="0">
            <a:spAutoFit/>
          </a:bodyPr>
          <a:lstStyle/>
          <a:p>
            <a:pPr marL="304792" indent="-304792">
              <a:buAutoNum type="arabicPeriod"/>
            </a:pPr>
            <a:r>
              <a:rPr lang="en-US" sz="1600" dirty="0"/>
              <a:t>Give command</a:t>
            </a:r>
          </a:p>
          <a:p>
            <a:pPr marL="304792" indent="-304792">
              <a:buAutoNum type="arabicPeriod"/>
            </a:pPr>
            <a:r>
              <a:rPr lang="en-US" sz="1600" dirty="0"/>
              <a:t>Hostname –f                  =&gt; to know name of your ec2 instance</a:t>
            </a:r>
          </a:p>
          <a:p>
            <a:pPr marL="304792" indent="-304792">
              <a:buAutoNum type="arabicPeriod"/>
            </a:pPr>
            <a:r>
              <a:rPr lang="en-US" sz="1600" dirty="0"/>
              <a:t>Echo “My name is bond. James Bond 007. $(hostname –f)” &gt; /</a:t>
            </a:r>
            <a:r>
              <a:rPr lang="en-US" sz="1600" dirty="0" err="1"/>
              <a:t>var</a:t>
            </a:r>
            <a:r>
              <a:rPr lang="en-US" sz="1600" dirty="0"/>
              <a:t>/www/html/index.html</a:t>
            </a:r>
          </a:p>
          <a:p>
            <a:pPr marL="304792" indent="-304792">
              <a:buAutoNum type="arabicPeriod"/>
            </a:pPr>
            <a:endParaRPr lang="en-US" sz="1600"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720" y="1185941"/>
            <a:ext cx="10153133" cy="275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8765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1200" y="685801"/>
            <a:ext cx="6096000" cy="1241622"/>
          </a:xfrm>
          <a:prstGeom prst="rect">
            <a:avLst/>
          </a:prstGeom>
        </p:spPr>
        <p:txBody>
          <a:bodyPr>
            <a:spAutoFit/>
          </a:bodyPr>
          <a:lstStyle/>
          <a:p>
            <a:r>
              <a:rPr lang="en-US" sz="1867" b="1" dirty="0"/>
              <a:t>How to install Apache Web server on EC2 instance. </a:t>
            </a:r>
          </a:p>
          <a:p>
            <a:endParaRPr lang="en-US" sz="1867" dirty="0"/>
          </a:p>
          <a:p>
            <a:br>
              <a:rPr lang="en-US" sz="1867" dirty="0"/>
            </a:br>
            <a:endParaRPr lang="en-US" sz="1867" dirty="0"/>
          </a:p>
        </p:txBody>
      </p:sp>
      <p:sp>
        <p:nvSpPr>
          <p:cNvPr id="13" name="TextBox 12"/>
          <p:cNvSpPr txBox="1"/>
          <p:nvPr/>
        </p:nvSpPr>
        <p:spPr>
          <a:xfrm>
            <a:off x="855972" y="5280995"/>
            <a:ext cx="9376227" cy="584775"/>
          </a:xfrm>
          <a:prstGeom prst="rect">
            <a:avLst/>
          </a:prstGeom>
          <a:noFill/>
        </p:spPr>
        <p:txBody>
          <a:bodyPr wrap="square" rtlCol="0">
            <a:spAutoFit/>
          </a:bodyPr>
          <a:lstStyle/>
          <a:p>
            <a:pPr marL="304792" indent="-304792">
              <a:buAutoNum type="arabicPeriod"/>
            </a:pPr>
            <a:r>
              <a:rPr lang="en-US" sz="1600" dirty="0"/>
              <a:t>Copy the public IP of ec2 instance and paste in browser.</a:t>
            </a:r>
          </a:p>
          <a:p>
            <a:pPr marL="304792" indent="-304792">
              <a:buAutoNum type="arabicPeriod"/>
            </a:pPr>
            <a:r>
              <a:rPr lang="en-US" sz="1600" dirty="0">
                <a:solidFill>
                  <a:srgbClr val="FF0000"/>
                </a:solidFill>
              </a:rPr>
              <a:t>You will get an error “</a:t>
            </a:r>
            <a:r>
              <a:rPr lang="en-US" sz="1600" cap="all" dirty="0">
                <a:solidFill>
                  <a:srgbClr val="FF0000"/>
                </a:solidFill>
              </a:rPr>
              <a:t>ERR_CONNECTION_TIMED_OUT”</a:t>
            </a:r>
            <a:endParaRPr lang="en-US" sz="1600" dirty="0">
              <a:solidFill>
                <a:srgbClr val="FF0000"/>
              </a:solidFill>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29" y="1321872"/>
            <a:ext cx="5140171" cy="3631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1193800"/>
            <a:ext cx="5240356"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032000" y="5942995"/>
            <a:ext cx="3478837" cy="379656"/>
          </a:xfrm>
          <a:prstGeom prst="rect">
            <a:avLst/>
          </a:prstGeom>
          <a:noFill/>
        </p:spPr>
        <p:txBody>
          <a:bodyPr wrap="none" rtlCol="0">
            <a:spAutoFit/>
          </a:bodyPr>
          <a:lstStyle/>
          <a:p>
            <a:r>
              <a:rPr lang="en-US" sz="1867" dirty="0"/>
              <a:t>Lets Solve this issue now……. </a:t>
            </a:r>
          </a:p>
        </p:txBody>
      </p:sp>
      <p:cxnSp>
        <p:nvCxnSpPr>
          <p:cNvPr id="8" name="Straight Connector 7"/>
          <p:cNvCxnSpPr/>
          <p:nvPr/>
        </p:nvCxnSpPr>
        <p:spPr>
          <a:xfrm>
            <a:off x="6096000" y="851435"/>
            <a:ext cx="0" cy="49143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5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3580" y="546100"/>
            <a:ext cx="7620000" cy="666977"/>
          </a:xfrm>
          <a:prstGeom prst="rect">
            <a:avLst/>
          </a:prstGeom>
        </p:spPr>
        <p:txBody>
          <a:bodyPr wrap="square">
            <a:spAutoFit/>
          </a:bodyPr>
          <a:lstStyle/>
          <a:p>
            <a:r>
              <a:rPr lang="en-US" sz="1867" b="1" dirty="0"/>
              <a:t>How to solve connection error. Whenever there is timeout problem, check your “Security Groups”.</a:t>
            </a:r>
          </a:p>
        </p:txBody>
      </p:sp>
      <p:sp>
        <p:nvSpPr>
          <p:cNvPr id="6" name="TextBox 5"/>
          <p:cNvSpPr txBox="1"/>
          <p:nvPr/>
        </p:nvSpPr>
        <p:spPr>
          <a:xfrm>
            <a:off x="736845" y="3899560"/>
            <a:ext cx="11198688" cy="872098"/>
          </a:xfrm>
          <a:prstGeom prst="rect">
            <a:avLst/>
          </a:prstGeom>
          <a:noFill/>
        </p:spPr>
        <p:txBody>
          <a:bodyPr wrap="square" rtlCol="0">
            <a:spAutoFit/>
          </a:bodyPr>
          <a:lstStyle/>
          <a:p>
            <a:r>
              <a:rPr lang="en-US" sz="1600" dirty="0"/>
              <a:t>Click on </a:t>
            </a:r>
            <a:r>
              <a:rPr lang="en-US" sz="1600" dirty="0">
                <a:solidFill>
                  <a:schemeClr val="tx2">
                    <a:lumMod val="50000"/>
                  </a:schemeClr>
                </a:solidFill>
              </a:rPr>
              <a:t>“Security Groups” </a:t>
            </a:r>
            <a:r>
              <a:rPr lang="en-US" sz="1600" dirty="0"/>
              <a:t>from left side menu. Our EC2 instance is attached with </a:t>
            </a:r>
            <a:r>
              <a:rPr lang="en-US" sz="1600" dirty="0">
                <a:solidFill>
                  <a:schemeClr val="tx2">
                    <a:lumMod val="50000"/>
                  </a:schemeClr>
                </a:solidFill>
              </a:rPr>
              <a:t>“My-SG” </a:t>
            </a:r>
            <a:r>
              <a:rPr lang="en-US" sz="1600" dirty="0"/>
              <a:t>security group. Select that and click on </a:t>
            </a:r>
            <a:r>
              <a:rPr lang="en-US" sz="1600" dirty="0">
                <a:solidFill>
                  <a:schemeClr val="tx2">
                    <a:lumMod val="50000"/>
                  </a:schemeClr>
                </a:solidFill>
              </a:rPr>
              <a:t>“Actions” </a:t>
            </a:r>
            <a:r>
              <a:rPr lang="en-US" sz="1600" dirty="0"/>
              <a:t>then select </a:t>
            </a:r>
            <a:r>
              <a:rPr lang="en-US" sz="1600" dirty="0">
                <a:solidFill>
                  <a:srgbClr val="FF0000"/>
                </a:solidFill>
              </a:rPr>
              <a:t>“Edit Inbound Rules”.</a:t>
            </a:r>
          </a:p>
          <a:p>
            <a:endParaRPr lang="en-US" sz="1867"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1" y="1243728"/>
            <a:ext cx="9870793" cy="2490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79" y="4546600"/>
            <a:ext cx="1059402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6974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3580" y="546100"/>
            <a:ext cx="7620000" cy="666977"/>
          </a:xfrm>
          <a:prstGeom prst="rect">
            <a:avLst/>
          </a:prstGeom>
        </p:spPr>
        <p:txBody>
          <a:bodyPr wrap="square">
            <a:spAutoFit/>
          </a:bodyPr>
          <a:lstStyle/>
          <a:p>
            <a:r>
              <a:rPr lang="en-US" sz="1867" b="1" dirty="0"/>
              <a:t>How to solve connection error. Whenever there is timeout problem, check your “Security Groups”.</a:t>
            </a:r>
          </a:p>
        </p:txBody>
      </p:sp>
      <p:sp>
        <p:nvSpPr>
          <p:cNvPr id="6" name="TextBox 5"/>
          <p:cNvSpPr txBox="1"/>
          <p:nvPr/>
        </p:nvSpPr>
        <p:spPr>
          <a:xfrm>
            <a:off x="968652" y="3835399"/>
            <a:ext cx="11198688" cy="584775"/>
          </a:xfrm>
          <a:prstGeom prst="rect">
            <a:avLst/>
          </a:prstGeom>
          <a:noFill/>
        </p:spPr>
        <p:txBody>
          <a:bodyPr wrap="square" rtlCol="0">
            <a:spAutoFit/>
          </a:bodyPr>
          <a:lstStyle/>
          <a:p>
            <a:r>
              <a:rPr lang="en-US" sz="1600" dirty="0"/>
              <a:t>Click on </a:t>
            </a:r>
            <a:r>
              <a:rPr lang="en-US" sz="1600" dirty="0">
                <a:solidFill>
                  <a:schemeClr val="tx2">
                    <a:lumMod val="50000"/>
                  </a:schemeClr>
                </a:solidFill>
              </a:rPr>
              <a:t>“Add Rule” </a:t>
            </a:r>
            <a:r>
              <a:rPr lang="en-US" sz="1600" dirty="0"/>
              <a:t>. Select </a:t>
            </a:r>
            <a:r>
              <a:rPr lang="en-US" sz="1600" dirty="0">
                <a:solidFill>
                  <a:schemeClr val="tx2">
                    <a:lumMod val="50000"/>
                  </a:schemeClr>
                </a:solidFill>
              </a:rPr>
              <a:t>“HTTP”. </a:t>
            </a:r>
            <a:r>
              <a:rPr lang="en-US" sz="1600" dirty="0"/>
              <a:t>And then click on </a:t>
            </a:r>
            <a:r>
              <a:rPr lang="en-US" sz="1600" dirty="0">
                <a:solidFill>
                  <a:schemeClr val="tx2">
                    <a:lumMod val="50000"/>
                  </a:schemeClr>
                </a:solidFill>
              </a:rPr>
              <a:t>“Save rules”.</a:t>
            </a:r>
          </a:p>
          <a:p>
            <a:r>
              <a:rPr lang="en-US" sz="1600" dirty="0">
                <a:solidFill>
                  <a:schemeClr val="tx2">
                    <a:lumMod val="50000"/>
                  </a:schemeClr>
                </a:solidFill>
              </a:rPr>
              <a:t>Now, again go on browser and paste public IP and hit enter. You will get the output. </a:t>
            </a:r>
            <a:endParaRPr lang="en-US" sz="1867" dirty="0">
              <a:solidFill>
                <a:schemeClr val="tx2">
                  <a:lumMod val="50000"/>
                </a:schemeClr>
              </a:solidFill>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45" y="1288362"/>
            <a:ext cx="10540755" cy="2547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162" y="4648201"/>
            <a:ext cx="10246121"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189192" y="5721789"/>
            <a:ext cx="4987379" cy="666786"/>
          </a:xfrm>
          <a:prstGeom prst="rect">
            <a:avLst/>
          </a:prstGeom>
          <a:noFill/>
        </p:spPr>
        <p:txBody>
          <a:bodyPr wrap="square" rtlCol="0">
            <a:spAutoFit/>
          </a:bodyPr>
          <a:lstStyle/>
          <a:p>
            <a:r>
              <a:rPr lang="en-US" sz="3733" dirty="0">
                <a:solidFill>
                  <a:srgbClr val="00B0F0"/>
                </a:solidFill>
              </a:rPr>
              <a:t>Congratulations!!!!!!</a:t>
            </a:r>
          </a:p>
        </p:txBody>
      </p:sp>
    </p:spTree>
    <p:extLst>
      <p:ext uri="{BB962C8B-B14F-4D97-AF65-F5344CB8AC3E}">
        <p14:creationId xmlns:p14="http://schemas.microsoft.com/office/powerpoint/2010/main" val="455753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1600" y="6227507"/>
            <a:ext cx="11887200" cy="297454"/>
          </a:xfrm>
          <a:prstGeom prst="rect">
            <a:avLst/>
          </a:prstGeom>
        </p:spPr>
        <p:txBody>
          <a:bodyPr wrap="square">
            <a:spAutoFit/>
          </a:bodyPr>
          <a:lstStyle/>
          <a:p>
            <a:r>
              <a:rPr lang="en-US" sz="1333" dirty="0"/>
              <a:t>Ref Link: https://docs.aws.amazon.com/AWSEC2/latest/UserGuide/EC2_GetStarted.html</a:t>
            </a:r>
          </a:p>
        </p:txBody>
      </p:sp>
      <p:sp>
        <p:nvSpPr>
          <p:cNvPr id="3" name="Rectangle 2"/>
          <p:cNvSpPr/>
          <p:nvPr/>
        </p:nvSpPr>
        <p:spPr>
          <a:xfrm>
            <a:off x="711200" y="685800"/>
            <a:ext cx="6096000" cy="379656"/>
          </a:xfrm>
          <a:prstGeom prst="rect">
            <a:avLst/>
          </a:prstGeom>
        </p:spPr>
        <p:txBody>
          <a:bodyPr>
            <a:spAutoFit/>
          </a:bodyPr>
          <a:lstStyle/>
          <a:p>
            <a:r>
              <a:rPr lang="en-US" sz="1867" b="1" dirty="0"/>
              <a:t>Step 3: Clean up your instance</a:t>
            </a:r>
          </a:p>
        </p:txBody>
      </p:sp>
      <p:sp>
        <p:nvSpPr>
          <p:cNvPr id="8" name="TextBox 7"/>
          <p:cNvSpPr txBox="1"/>
          <p:nvPr/>
        </p:nvSpPr>
        <p:spPr>
          <a:xfrm>
            <a:off x="812801" y="1043226"/>
            <a:ext cx="11277599" cy="830997"/>
          </a:xfrm>
          <a:prstGeom prst="rect">
            <a:avLst/>
          </a:prstGeom>
          <a:noFill/>
        </p:spPr>
        <p:txBody>
          <a:bodyPr wrap="square" rtlCol="0">
            <a:spAutoFit/>
          </a:bodyPr>
          <a:lstStyle/>
          <a:p>
            <a:pPr marL="304792" indent="-304792">
              <a:buFont typeface="+mj-lt"/>
              <a:buAutoNum type="arabicParenR"/>
            </a:pPr>
            <a:r>
              <a:rPr lang="en-US" sz="1600" dirty="0"/>
              <a:t>After you've finished with the instance that you created for this tutorial, you should clean up by terminating the instance.</a:t>
            </a:r>
          </a:p>
          <a:p>
            <a:pPr marL="304792" indent="-304792">
              <a:buFont typeface="+mj-lt"/>
              <a:buAutoNum type="arabicParenR"/>
            </a:pPr>
            <a:r>
              <a:rPr lang="en-US" sz="1600" dirty="0"/>
              <a:t>If you launched an instance that is not within the </a:t>
            </a:r>
            <a:r>
              <a:rPr lang="en-US" sz="1600" dirty="0">
                <a:hlinkClick r:id="rId3"/>
              </a:rPr>
              <a:t>AWS Free Tier</a:t>
            </a:r>
            <a:r>
              <a:rPr lang="en-US" sz="1600" dirty="0"/>
              <a:t>, you'll stop incurring charges for that instance as soon as the instance status changes to shutting down or terminated. </a:t>
            </a:r>
          </a:p>
        </p:txBody>
      </p:sp>
      <p:pic>
        <p:nvPicPr>
          <p:cNvPr id="337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1803401"/>
            <a:ext cx="9956800" cy="3409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3051" y="1838913"/>
            <a:ext cx="125984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99601" y="5461001"/>
            <a:ext cx="11198688" cy="338554"/>
          </a:xfrm>
          <a:prstGeom prst="rect">
            <a:avLst/>
          </a:prstGeom>
          <a:noFill/>
        </p:spPr>
        <p:txBody>
          <a:bodyPr wrap="square" rtlCol="0">
            <a:spAutoFit/>
          </a:bodyPr>
          <a:lstStyle/>
          <a:p>
            <a:r>
              <a:rPr lang="en-US" sz="1600" dirty="0"/>
              <a:t>Click on </a:t>
            </a:r>
            <a:r>
              <a:rPr lang="en-US" sz="1600" dirty="0">
                <a:solidFill>
                  <a:schemeClr val="tx2">
                    <a:lumMod val="50000"/>
                  </a:schemeClr>
                </a:solidFill>
              </a:rPr>
              <a:t>“Instance State” </a:t>
            </a:r>
            <a:r>
              <a:rPr lang="en-US" sz="1600" dirty="0"/>
              <a:t>. Or right click on your “Instance Id”. Select “Stop instance” or “Terminate instance”.</a:t>
            </a:r>
            <a:endParaRPr lang="en-US" sz="1867" dirty="0">
              <a:solidFill>
                <a:schemeClr val="tx2">
                  <a:lumMod val="50000"/>
                </a:schemeClr>
              </a:solidFill>
            </a:endParaRPr>
          </a:p>
        </p:txBody>
      </p:sp>
    </p:spTree>
    <p:extLst>
      <p:ext uri="{BB962C8B-B14F-4D97-AF65-F5344CB8AC3E}">
        <p14:creationId xmlns:p14="http://schemas.microsoft.com/office/powerpoint/2010/main" val="3462460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19328"/>
          </a:xfrm>
        </p:spPr>
        <p:txBody>
          <a:bodyPr/>
          <a:lstStyle/>
          <a:p>
            <a:r>
              <a:rPr lang="en-US" sz="2667" b="1" dirty="0">
                <a:solidFill>
                  <a:schemeClr val="accent6">
                    <a:lumMod val="75000"/>
                  </a:schemeClr>
                </a:solidFill>
              </a:rPr>
              <a:t>Steps to create EC2 Instance.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571" y="0"/>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1600" y="6227507"/>
            <a:ext cx="11887200" cy="297454"/>
          </a:xfrm>
          <a:prstGeom prst="rect">
            <a:avLst/>
          </a:prstGeom>
        </p:spPr>
        <p:txBody>
          <a:bodyPr wrap="square">
            <a:spAutoFit/>
          </a:bodyPr>
          <a:lstStyle/>
          <a:p>
            <a:r>
              <a:rPr lang="en-US" sz="1333" dirty="0"/>
              <a:t>Ref Link: https://docs.aws.amazon.com/AWSEC2/latest/UserGuide/EC2_GetStarted.html</a:t>
            </a:r>
          </a:p>
        </p:txBody>
      </p:sp>
      <p:sp>
        <p:nvSpPr>
          <p:cNvPr id="3" name="Rectangle 2"/>
          <p:cNvSpPr/>
          <p:nvPr/>
        </p:nvSpPr>
        <p:spPr>
          <a:xfrm>
            <a:off x="711200" y="685800"/>
            <a:ext cx="6096000" cy="379656"/>
          </a:xfrm>
          <a:prstGeom prst="rect">
            <a:avLst/>
          </a:prstGeom>
        </p:spPr>
        <p:txBody>
          <a:bodyPr>
            <a:spAutoFit/>
          </a:bodyPr>
          <a:lstStyle/>
          <a:p>
            <a:r>
              <a:rPr lang="en-US" sz="1867" b="1" dirty="0"/>
              <a:t>Step 3: Clean up your instance</a:t>
            </a:r>
          </a:p>
        </p:txBody>
      </p:sp>
      <p:sp>
        <p:nvSpPr>
          <p:cNvPr id="8" name="TextBox 7"/>
          <p:cNvSpPr txBox="1"/>
          <p:nvPr/>
        </p:nvSpPr>
        <p:spPr>
          <a:xfrm>
            <a:off x="812801" y="1043226"/>
            <a:ext cx="11277599" cy="830997"/>
          </a:xfrm>
          <a:prstGeom prst="rect">
            <a:avLst/>
          </a:prstGeom>
          <a:noFill/>
        </p:spPr>
        <p:txBody>
          <a:bodyPr wrap="square" rtlCol="0">
            <a:spAutoFit/>
          </a:bodyPr>
          <a:lstStyle/>
          <a:p>
            <a:pPr marL="304792" indent="-304792">
              <a:buFont typeface="+mj-lt"/>
              <a:buAutoNum type="arabicParenR"/>
            </a:pPr>
            <a:r>
              <a:rPr lang="en-US" sz="1600" dirty="0"/>
              <a:t>After you've finished with the instance that you created for this tutorial, you should clean up by terminating the instance.</a:t>
            </a:r>
          </a:p>
          <a:p>
            <a:pPr marL="304792" indent="-304792">
              <a:buFont typeface="+mj-lt"/>
              <a:buAutoNum type="arabicParenR"/>
            </a:pPr>
            <a:r>
              <a:rPr lang="en-US" sz="1600" dirty="0"/>
              <a:t>If you launched an instance that is not within the </a:t>
            </a:r>
            <a:r>
              <a:rPr lang="en-US" sz="1600" dirty="0">
                <a:hlinkClick r:id="rId3"/>
              </a:rPr>
              <a:t>AWS Free Tier</a:t>
            </a:r>
            <a:r>
              <a:rPr lang="en-US" sz="1600" dirty="0"/>
              <a:t>, you'll stop incurring charges for that instance as soon as the instance status changes to shutting down or terminated. </a:t>
            </a:r>
          </a:p>
        </p:txBody>
      </p:sp>
      <p:pic>
        <p:nvPicPr>
          <p:cNvPr id="337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1803401"/>
            <a:ext cx="9956800" cy="3409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3051" y="1838913"/>
            <a:ext cx="125984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99601" y="5461001"/>
            <a:ext cx="11198688" cy="338554"/>
          </a:xfrm>
          <a:prstGeom prst="rect">
            <a:avLst/>
          </a:prstGeom>
          <a:noFill/>
        </p:spPr>
        <p:txBody>
          <a:bodyPr wrap="square" rtlCol="0">
            <a:spAutoFit/>
          </a:bodyPr>
          <a:lstStyle/>
          <a:p>
            <a:r>
              <a:rPr lang="en-US" sz="1600" dirty="0"/>
              <a:t>Click on </a:t>
            </a:r>
            <a:r>
              <a:rPr lang="en-US" sz="1600" dirty="0">
                <a:solidFill>
                  <a:schemeClr val="tx2">
                    <a:lumMod val="50000"/>
                  </a:schemeClr>
                </a:solidFill>
              </a:rPr>
              <a:t>“Instance State” </a:t>
            </a:r>
            <a:r>
              <a:rPr lang="en-US" sz="1600" dirty="0"/>
              <a:t>. Or right click on your “Instance Id”. Select “Stop instance” or “Terminate instance”.</a:t>
            </a:r>
            <a:endParaRPr lang="en-US" sz="1867" dirty="0">
              <a:solidFill>
                <a:schemeClr val="tx2">
                  <a:lumMod val="50000"/>
                </a:schemeClr>
              </a:solidFill>
            </a:endParaRPr>
          </a:p>
        </p:txBody>
      </p:sp>
    </p:spTree>
    <p:extLst>
      <p:ext uri="{BB962C8B-B14F-4D97-AF65-F5344CB8AC3E}">
        <p14:creationId xmlns:p14="http://schemas.microsoft.com/office/powerpoint/2010/main" val="1429797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954" y="173228"/>
            <a:ext cx="10972800" cy="719328"/>
          </a:xfrm>
        </p:spPr>
        <p:txBody>
          <a:bodyPr/>
          <a:lstStyle/>
          <a:p>
            <a:pPr lvl="1" algn="l" rtl="0">
              <a:spcBef>
                <a:spcPct val="0"/>
              </a:spcBef>
            </a:pPr>
            <a:r>
              <a:rPr lang="en-US" sz="3600" b="1"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Instance lifecycle</a:t>
            </a:r>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6345" y="173228"/>
            <a:ext cx="1815655" cy="1092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1600" y="6227507"/>
            <a:ext cx="11887200" cy="297454"/>
          </a:xfrm>
          <a:prstGeom prst="rect">
            <a:avLst/>
          </a:prstGeom>
        </p:spPr>
        <p:txBody>
          <a:bodyPr wrap="square">
            <a:spAutoFit/>
          </a:bodyPr>
          <a:lstStyle/>
          <a:p>
            <a:r>
              <a:rPr lang="en-US" sz="1333" dirty="0"/>
              <a:t>Ref Link: https://docs.aws.amazon.com/AWSEC2/latest/UserGuide/ec2-instance-lifecycle.html</a:t>
            </a:r>
          </a:p>
        </p:txBody>
      </p:sp>
      <p:pic>
        <p:nvPicPr>
          <p:cNvPr id="34818" name="Picture 2" descr="&#10;        The instance lifecycle&#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199" y="1397000"/>
            <a:ext cx="8877300" cy="374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34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5000" y="584201"/>
            <a:ext cx="10591800" cy="5262403"/>
          </a:xfrm>
          <a:prstGeom prst="rect">
            <a:avLst/>
          </a:prstGeom>
          <a:noFill/>
        </p:spPr>
        <p:txBody>
          <a:bodyPr wrap="square" rtlCol="0">
            <a:spAutoFit/>
          </a:bodyPr>
          <a:lstStyle/>
          <a:p>
            <a:r>
              <a:rPr lang="en-US" sz="3733" b="1" dirty="0">
                <a:solidFill>
                  <a:schemeClr val="accent6">
                    <a:lumMod val="75000"/>
                  </a:schemeClr>
                </a:solidFill>
              </a:rPr>
              <a:t>Contents:</a:t>
            </a:r>
          </a:p>
          <a:p>
            <a:pPr marL="1219170" lvl="1" indent="-609585">
              <a:buFont typeface="Arial" pitchFamily="34" charset="0"/>
              <a:buChar char="•"/>
            </a:pPr>
            <a:r>
              <a:rPr lang="en-US" sz="3733" dirty="0">
                <a:solidFill>
                  <a:srgbClr val="FFC000"/>
                </a:solidFill>
              </a:rPr>
              <a:t>What is AWS</a:t>
            </a:r>
          </a:p>
          <a:p>
            <a:pPr marL="1219170" lvl="1" indent="-609585">
              <a:buFont typeface="Arial" pitchFamily="34" charset="0"/>
              <a:buChar char="•"/>
            </a:pPr>
            <a:r>
              <a:rPr lang="en-US" sz="3733" dirty="0">
                <a:solidFill>
                  <a:srgbClr val="FFC000"/>
                </a:solidFill>
              </a:rPr>
              <a:t>Why are enterprises choosing AWS?</a:t>
            </a:r>
          </a:p>
          <a:p>
            <a:pPr marL="1219170" lvl="1" indent="-609585">
              <a:buFont typeface="Arial" pitchFamily="34" charset="0"/>
              <a:buChar char="•"/>
            </a:pPr>
            <a:r>
              <a:rPr lang="en-US" sz="3733" dirty="0">
                <a:solidFill>
                  <a:srgbClr val="FFC000"/>
                </a:solidFill>
              </a:rPr>
              <a:t>AWS Account setup and billing alarms</a:t>
            </a:r>
          </a:p>
          <a:p>
            <a:pPr marL="1219170" lvl="1" indent="-609585">
              <a:buFont typeface="Arial" pitchFamily="34" charset="0"/>
              <a:buChar char="•"/>
            </a:pPr>
            <a:r>
              <a:rPr lang="en-US" sz="3733" dirty="0">
                <a:solidFill>
                  <a:srgbClr val="FFC000"/>
                </a:solidFill>
              </a:rPr>
              <a:t>IAM Introduction</a:t>
            </a:r>
          </a:p>
          <a:p>
            <a:pPr marL="1219170" lvl="1" indent="-609585">
              <a:buFont typeface="Arial" pitchFamily="34" charset="0"/>
              <a:buChar char="•"/>
            </a:pPr>
            <a:r>
              <a:rPr lang="en-US" sz="3733" dirty="0">
                <a:solidFill>
                  <a:srgbClr val="FFC000"/>
                </a:solidFill>
              </a:rPr>
              <a:t>Compute services (EC2)</a:t>
            </a:r>
          </a:p>
          <a:p>
            <a:pPr marL="1219170" lvl="1" indent="-609585">
              <a:buFont typeface="Arial" pitchFamily="34" charset="0"/>
              <a:buChar char="•"/>
            </a:pPr>
            <a:r>
              <a:rPr lang="en-US" sz="3733" b="1" dirty="0">
                <a:solidFill>
                  <a:srgbClr val="FFC000"/>
                </a:solidFill>
              </a:rPr>
              <a:t>Storage services (S3 Buckets)</a:t>
            </a:r>
          </a:p>
          <a:p>
            <a:pPr marL="1219170" lvl="1" indent="-609585">
              <a:buFont typeface="Arial" pitchFamily="34" charset="0"/>
              <a:buChar char="•"/>
            </a:pPr>
            <a:r>
              <a:rPr lang="en-US" sz="3733" dirty="0">
                <a:solidFill>
                  <a:srgbClr val="FFC000"/>
                </a:solidFill>
              </a:rPr>
              <a:t>Database services (RDS, Dynamo DB)</a:t>
            </a:r>
          </a:p>
          <a:p>
            <a:pPr marL="1219170" lvl="1" indent="-609585">
              <a:buFont typeface="Arial" pitchFamily="34" charset="0"/>
              <a:buChar char="•"/>
            </a:pPr>
            <a:r>
              <a:rPr lang="en-US" sz="3733" dirty="0">
                <a:solidFill>
                  <a:srgbClr val="FFC000"/>
                </a:solidFill>
              </a:rPr>
              <a:t>Elastic Load Balancer (ELB)</a:t>
            </a:r>
          </a:p>
        </p:txBody>
      </p:sp>
    </p:spTree>
    <p:extLst>
      <p:ext uri="{BB962C8B-B14F-4D97-AF65-F5344CB8AC3E}">
        <p14:creationId xmlns:p14="http://schemas.microsoft.com/office/powerpoint/2010/main" val="27167325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66" y="14296"/>
            <a:ext cx="10095600" cy="936900"/>
          </a:xfrm>
        </p:spPr>
        <p:txBody>
          <a:bodyPr/>
          <a:lstStyle/>
          <a:p>
            <a:r>
              <a:rPr lang="en-US" sz="4000" b="1" dirty="0">
                <a:solidFill>
                  <a:schemeClr val="accent6">
                    <a:lumMod val="75000"/>
                  </a:schemeClr>
                </a:solidFill>
                <a:latin typeface="Lato" panose="020F0502020204030203" pitchFamily="34" charset="0"/>
                <a:ea typeface="Lato" panose="020F0502020204030203" pitchFamily="34" charset="0"/>
                <a:cs typeface="Lato" panose="020F0502020204030203" pitchFamily="34" charset="0"/>
              </a:rPr>
              <a:t>S3 (Simple Storage Service)</a:t>
            </a:r>
            <a:endParaRPr lang="en-US" sz="4000" dirty="0">
              <a:latin typeface="Lato" panose="020F0502020204030203" pitchFamily="34" charset="0"/>
              <a:ea typeface="Lato" panose="020F0502020204030203" pitchFamily="34" charset="0"/>
              <a:cs typeface="Lato" panose="020F0502020204030203" pitchFamily="34" charset="0"/>
            </a:endParaRPr>
          </a:p>
        </p:txBody>
      </p:sp>
      <p:sp>
        <p:nvSpPr>
          <p:cNvPr id="3" name="Rectangle 2"/>
          <p:cNvSpPr/>
          <p:nvPr/>
        </p:nvSpPr>
        <p:spPr>
          <a:xfrm>
            <a:off x="613834" y="1295401"/>
            <a:ext cx="10465265" cy="4524315"/>
          </a:xfrm>
          <a:prstGeom prst="rect">
            <a:avLst/>
          </a:prstGeom>
        </p:spPr>
        <p:txBody>
          <a:bodyPr wrap="square">
            <a:spAutoFit/>
          </a:bodyPr>
          <a:lstStyle/>
          <a:p>
            <a:pPr marL="380990" indent="-380990">
              <a:buFont typeface="Wingdings" pitchFamily="2" charset="2"/>
              <a:buChar char="v"/>
            </a:pPr>
            <a:r>
              <a:rPr lang="en-US" sz="1600" dirty="0">
                <a:latin typeface="Lato" panose="020F0502020204030203" pitchFamily="34" charset="0"/>
                <a:ea typeface="Lato" panose="020F0502020204030203" pitchFamily="34" charset="0"/>
                <a:cs typeface="Lato" panose="020F0502020204030203" pitchFamily="34" charset="0"/>
              </a:rPr>
              <a:t>Amazon Simple Storage Service (Amazon S3) is storage for the internet. </a:t>
            </a:r>
          </a:p>
          <a:p>
            <a:pPr marL="380990" indent="-380990">
              <a:buFont typeface="Wingdings" pitchFamily="2" charset="2"/>
              <a:buChar char="v"/>
            </a:pPr>
            <a:endParaRPr lang="en-US" sz="1600" dirty="0">
              <a:latin typeface="Lato" panose="020F0502020204030203" pitchFamily="34" charset="0"/>
              <a:ea typeface="Lato" panose="020F0502020204030203" pitchFamily="34" charset="0"/>
              <a:cs typeface="Lato" panose="020F0502020204030203" pitchFamily="34" charset="0"/>
            </a:endParaRPr>
          </a:p>
          <a:p>
            <a:pPr marL="380990" indent="-380990">
              <a:buFont typeface="Wingdings" pitchFamily="2" charset="2"/>
              <a:buChar char="v"/>
            </a:pPr>
            <a:r>
              <a:rPr lang="en-US" sz="1600" dirty="0">
                <a:latin typeface="Lato" panose="020F0502020204030203" pitchFamily="34" charset="0"/>
                <a:ea typeface="Lato" panose="020F0502020204030203" pitchFamily="34" charset="0"/>
                <a:cs typeface="Lato" panose="020F0502020204030203" pitchFamily="34" charset="0"/>
              </a:rPr>
              <a:t>You can use Amazon S3 to store and retrieve any amount of data at any time, from anywhere on the web. </a:t>
            </a:r>
          </a:p>
          <a:p>
            <a:pPr marL="380990" indent="-380990">
              <a:buFont typeface="Wingdings" pitchFamily="2" charset="2"/>
              <a:buChar char="v"/>
            </a:pPr>
            <a:endParaRPr lang="en-US" sz="1600" dirty="0">
              <a:latin typeface="Lato" panose="020F0502020204030203" pitchFamily="34" charset="0"/>
              <a:ea typeface="Lato" panose="020F0502020204030203" pitchFamily="34" charset="0"/>
              <a:cs typeface="Lato" panose="020F0502020204030203" pitchFamily="34" charset="0"/>
            </a:endParaRPr>
          </a:p>
          <a:p>
            <a:pPr marL="380990" indent="-380990">
              <a:buFont typeface="Wingdings" pitchFamily="2" charset="2"/>
              <a:buChar char="v"/>
            </a:pPr>
            <a:r>
              <a:rPr lang="en-US" sz="1600" dirty="0">
                <a:latin typeface="Lato" panose="020F0502020204030203" pitchFamily="34" charset="0"/>
                <a:ea typeface="Lato" panose="020F0502020204030203" pitchFamily="34" charset="0"/>
                <a:cs typeface="Lato" panose="020F0502020204030203" pitchFamily="34" charset="0"/>
              </a:rPr>
              <a:t>Amazon S3 stores data as objects within buckets. </a:t>
            </a:r>
          </a:p>
          <a:p>
            <a:pPr marL="380990" indent="-380990">
              <a:buFont typeface="Wingdings" pitchFamily="2" charset="2"/>
              <a:buChar char="v"/>
            </a:pPr>
            <a:endParaRPr lang="en-US" sz="1600" dirty="0">
              <a:latin typeface="Lato" panose="020F0502020204030203" pitchFamily="34" charset="0"/>
              <a:ea typeface="Lato" panose="020F0502020204030203" pitchFamily="34" charset="0"/>
              <a:cs typeface="Lato" panose="020F0502020204030203" pitchFamily="34" charset="0"/>
            </a:endParaRPr>
          </a:p>
          <a:p>
            <a:pPr marL="380990" indent="-380990">
              <a:buFont typeface="Wingdings" pitchFamily="2" charset="2"/>
              <a:buChar char="v"/>
            </a:pPr>
            <a:r>
              <a:rPr lang="en-US" sz="1600" dirty="0">
                <a:latin typeface="Lato" panose="020F0502020204030203" pitchFamily="34" charset="0"/>
                <a:ea typeface="Lato" panose="020F0502020204030203" pitchFamily="34" charset="0"/>
                <a:cs typeface="Lato" panose="020F0502020204030203" pitchFamily="34" charset="0"/>
              </a:rPr>
              <a:t>An object is a file and any optional metadata that describes the file. </a:t>
            </a:r>
          </a:p>
          <a:p>
            <a:pPr marL="380990" indent="-380990">
              <a:buFont typeface="Wingdings" pitchFamily="2" charset="2"/>
              <a:buChar char="v"/>
            </a:pPr>
            <a:endParaRPr lang="en-US" sz="1600" dirty="0">
              <a:latin typeface="Lato" panose="020F0502020204030203" pitchFamily="34" charset="0"/>
              <a:ea typeface="Lato" panose="020F0502020204030203" pitchFamily="34" charset="0"/>
              <a:cs typeface="Lato" panose="020F0502020204030203" pitchFamily="34" charset="0"/>
            </a:endParaRPr>
          </a:p>
          <a:p>
            <a:pPr marL="380990" indent="-380990">
              <a:buFont typeface="Wingdings" pitchFamily="2" charset="2"/>
              <a:buChar char="v"/>
            </a:pPr>
            <a:r>
              <a:rPr lang="en-US" sz="1600" dirty="0">
                <a:latin typeface="Lato" panose="020F0502020204030203" pitchFamily="34" charset="0"/>
                <a:ea typeface="Lato" panose="020F0502020204030203" pitchFamily="34" charset="0"/>
                <a:cs typeface="Lato" panose="020F0502020204030203" pitchFamily="34" charset="0"/>
              </a:rPr>
              <a:t>To store a file in Amazon S3, you upload it to a bucket. </a:t>
            </a:r>
          </a:p>
          <a:p>
            <a:pPr marL="380990" indent="-380990">
              <a:buFont typeface="Wingdings" pitchFamily="2" charset="2"/>
              <a:buChar char="v"/>
            </a:pPr>
            <a:endParaRPr lang="en-US" sz="1600" dirty="0">
              <a:latin typeface="Lato" panose="020F0502020204030203" pitchFamily="34" charset="0"/>
              <a:ea typeface="Lato" panose="020F0502020204030203" pitchFamily="34" charset="0"/>
              <a:cs typeface="Lato" panose="020F0502020204030203" pitchFamily="34" charset="0"/>
            </a:endParaRPr>
          </a:p>
          <a:p>
            <a:pPr marL="380990" indent="-380990">
              <a:buFont typeface="Wingdings" pitchFamily="2" charset="2"/>
              <a:buChar char="v"/>
            </a:pPr>
            <a:r>
              <a:rPr lang="en-US" sz="1600" dirty="0">
                <a:latin typeface="Lato" panose="020F0502020204030203" pitchFamily="34" charset="0"/>
                <a:ea typeface="Lato" panose="020F0502020204030203" pitchFamily="34" charset="0"/>
                <a:cs typeface="Lato" panose="020F0502020204030203" pitchFamily="34" charset="0"/>
              </a:rPr>
              <a:t>When you upload a file as an object, you can set permissions on the object and any metadata.</a:t>
            </a:r>
          </a:p>
          <a:p>
            <a:pPr marL="380990" indent="-380990">
              <a:buFont typeface="Wingdings" pitchFamily="2" charset="2"/>
              <a:buChar char="v"/>
            </a:pPr>
            <a:endParaRPr lang="en-US" sz="1600" dirty="0">
              <a:latin typeface="Lato" panose="020F0502020204030203" pitchFamily="34" charset="0"/>
              <a:ea typeface="Lato" panose="020F0502020204030203" pitchFamily="34" charset="0"/>
              <a:cs typeface="Lato" panose="020F0502020204030203" pitchFamily="34" charset="0"/>
            </a:endParaRPr>
          </a:p>
          <a:p>
            <a:pPr marL="380990" indent="-380990">
              <a:buFont typeface="Wingdings" pitchFamily="2" charset="2"/>
              <a:buChar char="v"/>
            </a:pPr>
            <a:r>
              <a:rPr lang="en-US" sz="1600" dirty="0">
                <a:latin typeface="Lato" panose="020F0502020204030203" pitchFamily="34" charset="0"/>
                <a:ea typeface="Lato" panose="020F0502020204030203" pitchFamily="34" charset="0"/>
                <a:cs typeface="Lato" panose="020F0502020204030203" pitchFamily="34" charset="0"/>
              </a:rPr>
              <a:t>Buckets are containers for objects. You can have one or more buckets. </a:t>
            </a:r>
          </a:p>
          <a:p>
            <a:pPr marL="380990" indent="-380990">
              <a:buFont typeface="Wingdings" pitchFamily="2" charset="2"/>
              <a:buChar char="v"/>
            </a:pPr>
            <a:endParaRPr lang="en-US" sz="1600" dirty="0">
              <a:latin typeface="Lato" panose="020F0502020204030203" pitchFamily="34" charset="0"/>
              <a:ea typeface="Lato" panose="020F0502020204030203" pitchFamily="34" charset="0"/>
              <a:cs typeface="Lato" panose="020F0502020204030203" pitchFamily="34" charset="0"/>
            </a:endParaRPr>
          </a:p>
          <a:p>
            <a:pPr marL="380990" indent="-380990">
              <a:buFont typeface="Wingdings" pitchFamily="2" charset="2"/>
              <a:buChar char="v"/>
            </a:pPr>
            <a:r>
              <a:rPr lang="en-US" sz="1600" dirty="0">
                <a:latin typeface="Lato" panose="020F0502020204030203" pitchFamily="34" charset="0"/>
                <a:ea typeface="Lato" panose="020F0502020204030203" pitchFamily="34" charset="0"/>
                <a:cs typeface="Lato" panose="020F0502020204030203" pitchFamily="34" charset="0"/>
              </a:rPr>
              <a:t>You can control access for each bucket, deciding who can create, delete, and list objects in it. </a:t>
            </a:r>
          </a:p>
          <a:p>
            <a:pPr marL="380990" indent="-380990">
              <a:buFont typeface="Wingdings" pitchFamily="2" charset="2"/>
              <a:buChar char="v"/>
            </a:pPr>
            <a:endParaRPr lang="en-US" sz="1600" dirty="0">
              <a:latin typeface="Lato" panose="020F0502020204030203" pitchFamily="34" charset="0"/>
              <a:ea typeface="Lato" panose="020F0502020204030203" pitchFamily="34" charset="0"/>
              <a:cs typeface="Lato" panose="020F0502020204030203" pitchFamily="34" charset="0"/>
            </a:endParaRPr>
          </a:p>
          <a:p>
            <a:pPr marL="380990" indent="-380990">
              <a:buFont typeface="Wingdings" pitchFamily="2" charset="2"/>
              <a:buChar char="v"/>
            </a:pPr>
            <a:r>
              <a:rPr lang="en-US" sz="1600" dirty="0">
                <a:latin typeface="Lato" panose="020F0502020204030203" pitchFamily="34" charset="0"/>
                <a:ea typeface="Lato" panose="020F0502020204030203" pitchFamily="34" charset="0"/>
                <a:cs typeface="Lato" panose="020F0502020204030203" pitchFamily="34" charset="0"/>
              </a:rPr>
              <a:t>You can also choose the geographical Region where Amazon S3 will store the bucket and its contents and view access logs for the bucket and its objects.</a:t>
            </a:r>
          </a:p>
        </p:txBody>
      </p:sp>
      <p:sp>
        <p:nvSpPr>
          <p:cNvPr id="4" name="AutoShape 2" descr="Image result for s3 aws"/>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a:latin typeface="Lato" panose="020F0502020204030203" pitchFamily="34" charset="0"/>
              <a:ea typeface="Lato" panose="020F0502020204030203" pitchFamily="34" charset="0"/>
              <a:cs typeface="Lato" panose="020F0502020204030203" pitchFamily="34" charset="0"/>
            </a:endParaRPr>
          </a:p>
        </p:txBody>
      </p:sp>
      <p:sp>
        <p:nvSpPr>
          <p:cNvPr id="5" name="AutoShape 4" descr="Image result for s3 aws"/>
          <p:cNvSpPr>
            <a:spLocks noChangeAspect="1" noChangeArrowheads="1"/>
          </p:cNvSpPr>
          <p:nvPr/>
        </p:nvSpPr>
        <p:spPr bwMode="auto">
          <a:xfrm>
            <a:off x="410633" y="105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a:latin typeface="Lato" panose="020F0502020204030203" pitchFamily="34" charset="0"/>
              <a:ea typeface="Lato" panose="020F0502020204030203" pitchFamily="34" charset="0"/>
              <a:cs typeface="Lato" panose="020F0502020204030203" pitchFamily="34" charset="0"/>
            </a:endParaRPr>
          </a:p>
        </p:txBody>
      </p:sp>
      <p:pic>
        <p:nvPicPr>
          <p:cNvPr id="36870" name="Picture 6" descr="Image result for s3 a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5211" y="0"/>
            <a:ext cx="1899356" cy="1424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0801" y="6178967"/>
            <a:ext cx="6727999" cy="297454"/>
          </a:xfrm>
          <a:prstGeom prst="rect">
            <a:avLst/>
          </a:prstGeom>
        </p:spPr>
        <p:txBody>
          <a:bodyPr wrap="square">
            <a:spAutoFit/>
          </a:bodyPr>
          <a:lstStyle/>
          <a:p>
            <a:r>
              <a:rPr lang="en-US" sz="1333" dirty="0"/>
              <a:t>Ref link: https://docs.aws.amazon.com/AmazonS3/latest/userguide/Welcome.html</a:t>
            </a:r>
          </a:p>
        </p:txBody>
      </p:sp>
    </p:spTree>
    <p:extLst>
      <p:ext uri="{BB962C8B-B14F-4D97-AF65-F5344CB8AC3E}">
        <p14:creationId xmlns:p14="http://schemas.microsoft.com/office/powerpoint/2010/main" val="744270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800"/>
            <a:ext cx="10972800" cy="719328"/>
          </a:xfrm>
        </p:spPr>
        <p:txBody>
          <a:bodyPr/>
          <a:lstStyle/>
          <a:p>
            <a:r>
              <a:rPr lang="en-US" sz="3200" b="1" dirty="0">
                <a:solidFill>
                  <a:schemeClr val="accent6">
                    <a:lumMod val="75000"/>
                  </a:schemeClr>
                </a:solidFill>
              </a:rPr>
              <a:t>Use Case: Deploy your own static website on S3</a:t>
            </a:r>
          </a:p>
        </p:txBody>
      </p:sp>
      <p:sp>
        <p:nvSpPr>
          <p:cNvPr id="3" name="Rectangle 2"/>
          <p:cNvSpPr/>
          <p:nvPr/>
        </p:nvSpPr>
        <p:spPr>
          <a:xfrm>
            <a:off x="812800" y="787400"/>
            <a:ext cx="9245600" cy="1077218"/>
          </a:xfrm>
          <a:prstGeom prst="rect">
            <a:avLst/>
          </a:prstGeom>
        </p:spPr>
        <p:txBody>
          <a:bodyPr wrap="square">
            <a:spAutoFit/>
          </a:bodyPr>
          <a:lstStyle/>
          <a:p>
            <a:r>
              <a:rPr lang="en-US" sz="1600" dirty="0">
                <a:solidFill>
                  <a:srgbClr val="FF0000"/>
                </a:solidFill>
              </a:rPr>
              <a:t>Steps:</a:t>
            </a:r>
          </a:p>
          <a:p>
            <a:r>
              <a:rPr lang="en-US" sz="1600" dirty="0"/>
              <a:t>	Step 1: Create a sample web application on your local machine.</a:t>
            </a:r>
          </a:p>
          <a:p>
            <a:r>
              <a:rPr lang="en-US" sz="1600" dirty="0"/>
              <a:t>	Step 2: Login to AWS console</a:t>
            </a:r>
          </a:p>
          <a:p>
            <a:r>
              <a:rPr lang="en-US" sz="1600" dirty="0"/>
              <a:t>	Step 3: Search for S3 service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326" y="1895393"/>
            <a:ext cx="7518399" cy="311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6400" y="1692197"/>
            <a:ext cx="4064000" cy="4784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12800" y="5257800"/>
            <a:ext cx="9245600" cy="1077218"/>
          </a:xfrm>
          <a:prstGeom prst="rect">
            <a:avLst/>
          </a:prstGeom>
        </p:spPr>
        <p:txBody>
          <a:bodyPr wrap="square">
            <a:spAutoFit/>
          </a:bodyPr>
          <a:lstStyle/>
          <a:p>
            <a:r>
              <a:rPr lang="en-US" sz="1600" dirty="0"/>
              <a:t>	Step 4: Click on “Create Bucket”</a:t>
            </a:r>
          </a:p>
          <a:p>
            <a:r>
              <a:rPr lang="en-US" sz="1600" dirty="0"/>
              <a:t>	Step 5: give “Bucket Name” which must be globally unique. </a:t>
            </a:r>
          </a:p>
          <a:p>
            <a:r>
              <a:rPr lang="en-US" sz="1600" dirty="0"/>
              <a:t>	Step  6: select region</a:t>
            </a:r>
          </a:p>
          <a:p>
            <a:r>
              <a:rPr lang="en-US" sz="1600" dirty="0"/>
              <a:t>	Step 7: Click on “Create Bucket”</a:t>
            </a:r>
          </a:p>
        </p:txBody>
      </p:sp>
    </p:spTree>
    <p:extLst>
      <p:ext uri="{BB962C8B-B14F-4D97-AF65-F5344CB8AC3E}">
        <p14:creationId xmlns:p14="http://schemas.microsoft.com/office/powerpoint/2010/main" val="326877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cstate="email">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flipH="1">
            <a:off x="8839200" y="174196"/>
            <a:ext cx="2336800" cy="14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 name="TextBox 1"/>
          <p:cNvSpPr txBox="1"/>
          <p:nvPr/>
        </p:nvSpPr>
        <p:spPr>
          <a:xfrm>
            <a:off x="1117600" y="2819400"/>
            <a:ext cx="10058400" cy="1241622"/>
          </a:xfrm>
          <a:prstGeom prst="rect">
            <a:avLst/>
          </a:prstGeom>
          <a:noFill/>
        </p:spPr>
        <p:txBody>
          <a:bodyPr wrap="square" rtlCol="0">
            <a:spAutoFit/>
          </a:bodyPr>
          <a:lstStyle/>
          <a:p>
            <a:r>
              <a:rPr lang="en-US" sz="1867" b="1" dirty="0"/>
              <a:t>Cloud Computing:</a:t>
            </a:r>
          </a:p>
          <a:p>
            <a:r>
              <a:rPr lang="en-US" sz="1867" dirty="0"/>
              <a:t>				</a:t>
            </a:r>
            <a:r>
              <a:rPr lang="en-US" sz="1867" i="1" dirty="0">
                <a:solidFill>
                  <a:schemeClr val="accent1"/>
                </a:solidFill>
              </a:rPr>
              <a:t>The practice of using network of remote servers hosted on the Internet to store, manage, and process data rather than a local server or a personal computer.</a:t>
            </a:r>
          </a:p>
        </p:txBody>
      </p:sp>
      <p:pic>
        <p:nvPicPr>
          <p:cNvPr id="11" name="Picture 3"/>
          <p:cNvPicPr>
            <a:picLocks noChangeAspect="1" noChangeArrowheads="1"/>
          </p:cNvPicPr>
          <p:nvPr/>
        </p:nvPicPr>
        <p:blipFill>
          <a:blip r:embed="rId2" cstate="email">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flipH="1">
            <a:off x="6736179" y="1193800"/>
            <a:ext cx="2336800" cy="14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 name="Picture 3"/>
          <p:cNvPicPr>
            <a:picLocks noChangeAspect="1" noChangeArrowheads="1"/>
          </p:cNvPicPr>
          <p:nvPr/>
        </p:nvPicPr>
        <p:blipFill>
          <a:blip r:embed="rId2" cstate="email">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flipH="1">
            <a:off x="4118252" y="174196"/>
            <a:ext cx="2336800" cy="14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3" name="Picture 3"/>
          <p:cNvPicPr>
            <a:picLocks noChangeAspect="1" noChangeArrowheads="1"/>
          </p:cNvPicPr>
          <p:nvPr/>
        </p:nvPicPr>
        <p:blipFill>
          <a:blip r:embed="rId2" cstate="email">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flipH="1">
            <a:off x="1524000" y="1092200"/>
            <a:ext cx="2336800" cy="14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866687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 fill="hold" nodeType="afterEffect" p14:presetBounceEnd="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2000">
                                          <p:cBhvr additive="base">
                                            <p:cTn id="7" dur="500" fill="hold"/>
                                            <p:tgtEl>
                                              <p:spTgt spid="10"/>
                                            </p:tgtEl>
                                            <p:attrNameLst>
                                              <p:attrName>ppt_x</p:attrName>
                                            </p:attrNameLst>
                                          </p:cBhvr>
                                          <p:tavLst>
                                            <p:tav tm="0">
                                              <p:val>
                                                <p:strVal val="0-#ppt_w/2"/>
                                              </p:val>
                                            </p:tav>
                                            <p:tav tm="100000">
                                              <p:val>
                                                <p:strVal val="#ppt_x"/>
                                              </p:val>
                                            </p:tav>
                                          </p:tavLst>
                                        </p:anim>
                                        <p:anim calcmode="lin" valueType="num" p14:bounceEnd="2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accel="2000" fill="hold" nodeType="withEffect" p14:presetBounceEnd="2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2000">
                                          <p:cBhvr additive="base">
                                            <p:cTn id="11" dur="500" fill="hold"/>
                                            <p:tgtEl>
                                              <p:spTgt spid="11"/>
                                            </p:tgtEl>
                                            <p:attrNameLst>
                                              <p:attrName>ppt_x</p:attrName>
                                            </p:attrNameLst>
                                          </p:cBhvr>
                                          <p:tavLst>
                                            <p:tav tm="0">
                                              <p:val>
                                                <p:strVal val="0-#ppt_w/2"/>
                                              </p:val>
                                            </p:tav>
                                            <p:tav tm="100000">
                                              <p:val>
                                                <p:strVal val="#ppt_x"/>
                                              </p:val>
                                            </p:tav>
                                          </p:tavLst>
                                        </p:anim>
                                        <p:anim calcmode="lin" valueType="num" p14:bounceEnd="2000">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accel="2000" fill="hold" nodeType="withEffect" p14:presetBounceEnd="2000">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14:bounceEnd="2000">
                                          <p:cBhvr additive="base">
                                            <p:cTn id="15" dur="500" fill="hold"/>
                                            <p:tgtEl>
                                              <p:spTgt spid="12"/>
                                            </p:tgtEl>
                                            <p:attrNameLst>
                                              <p:attrName>ppt_x</p:attrName>
                                            </p:attrNameLst>
                                          </p:cBhvr>
                                          <p:tavLst>
                                            <p:tav tm="0">
                                              <p:val>
                                                <p:strVal val="0-#ppt_w/2"/>
                                              </p:val>
                                            </p:tav>
                                            <p:tav tm="100000">
                                              <p:val>
                                                <p:strVal val="#ppt_x"/>
                                              </p:val>
                                            </p:tav>
                                          </p:tavLst>
                                        </p:anim>
                                        <p:anim calcmode="lin" valueType="num" p14:bounceEnd="2000">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accel="2000" fill="hold" nodeType="afterEffect" p14:presetBounceEnd="2000">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14:bounceEnd="2000">
                                          <p:cBhvr additive="base">
                                            <p:cTn id="20" dur="500" fill="hold"/>
                                            <p:tgtEl>
                                              <p:spTgt spid="13"/>
                                            </p:tgtEl>
                                            <p:attrNameLst>
                                              <p:attrName>ppt_x</p:attrName>
                                            </p:attrNameLst>
                                          </p:cBhvr>
                                          <p:tavLst>
                                            <p:tav tm="0">
                                              <p:val>
                                                <p:strVal val="0-#ppt_w/2"/>
                                              </p:val>
                                            </p:tav>
                                            <p:tav tm="100000">
                                              <p:val>
                                                <p:strVal val="#ppt_x"/>
                                              </p:val>
                                            </p:tav>
                                          </p:tavLst>
                                        </p:anim>
                                        <p:anim calcmode="lin" valueType="num" p14:bounceEnd="2000">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arn(inVertical)">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accel="2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accel="2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accel="200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0-#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arn(inVertical)">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800"/>
            <a:ext cx="10972800" cy="719328"/>
          </a:xfrm>
        </p:spPr>
        <p:txBody>
          <a:bodyPr/>
          <a:lstStyle/>
          <a:p>
            <a:r>
              <a:rPr lang="en-US" sz="3200" b="1" dirty="0">
                <a:solidFill>
                  <a:schemeClr val="accent6">
                    <a:lumMod val="75000"/>
                  </a:schemeClr>
                </a:solidFill>
              </a:rPr>
              <a:t>Use Case: Deploy your own static website on S3</a:t>
            </a:r>
          </a:p>
        </p:txBody>
      </p:sp>
      <p:sp>
        <p:nvSpPr>
          <p:cNvPr id="8" name="Rectangle 7"/>
          <p:cNvSpPr/>
          <p:nvPr/>
        </p:nvSpPr>
        <p:spPr>
          <a:xfrm>
            <a:off x="1256189" y="3641757"/>
            <a:ext cx="9245600" cy="584775"/>
          </a:xfrm>
          <a:prstGeom prst="rect">
            <a:avLst/>
          </a:prstGeom>
        </p:spPr>
        <p:txBody>
          <a:bodyPr wrap="square">
            <a:spAutoFit/>
          </a:bodyPr>
          <a:lstStyle/>
          <a:p>
            <a:r>
              <a:rPr lang="en-US" sz="1600" dirty="0"/>
              <a:t>	Congratulations!!!!   - A bucket is successfully created.</a:t>
            </a:r>
          </a:p>
          <a:p>
            <a:r>
              <a:rPr lang="en-US" sz="1600" dirty="0"/>
              <a:t>	Step 8: Right click on Bucket Name. and click on “Upload”</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1" y="990601"/>
            <a:ext cx="10187620" cy="2651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599" y="4257309"/>
            <a:ext cx="9781220" cy="2219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5321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800"/>
            <a:ext cx="10972800" cy="719328"/>
          </a:xfrm>
        </p:spPr>
        <p:txBody>
          <a:bodyPr/>
          <a:lstStyle/>
          <a:p>
            <a:r>
              <a:rPr lang="en-US" sz="3200" b="1" dirty="0">
                <a:solidFill>
                  <a:schemeClr val="accent6">
                    <a:lumMod val="75000"/>
                  </a:schemeClr>
                </a:solidFill>
              </a:rPr>
              <a:t>Use Case: Deploy your own static website on S3</a:t>
            </a:r>
          </a:p>
        </p:txBody>
      </p:sp>
      <p:sp>
        <p:nvSpPr>
          <p:cNvPr id="8" name="Rectangle 7"/>
          <p:cNvSpPr/>
          <p:nvPr/>
        </p:nvSpPr>
        <p:spPr>
          <a:xfrm>
            <a:off x="508000" y="4623994"/>
            <a:ext cx="5994400" cy="1077218"/>
          </a:xfrm>
          <a:prstGeom prst="rect">
            <a:avLst/>
          </a:prstGeom>
        </p:spPr>
        <p:txBody>
          <a:bodyPr wrap="square">
            <a:spAutoFit/>
          </a:bodyPr>
          <a:lstStyle/>
          <a:p>
            <a:r>
              <a:rPr lang="en-US" sz="1600" dirty="0"/>
              <a:t>Step 9: Click on “Add Folder”. Select your website folder and upload it. And click on “Upload” Button.</a:t>
            </a:r>
          </a:p>
          <a:p>
            <a:endParaRPr lang="en-US" sz="1600" dirty="0"/>
          </a:p>
          <a:p>
            <a:r>
              <a:rPr lang="en-US" sz="1600" dirty="0"/>
              <a:t>Step 10: go on your Object Page.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58414"/>
            <a:ext cx="5892800" cy="335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672" y="1058415"/>
            <a:ext cx="5375528" cy="409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2314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800"/>
            <a:ext cx="10972800" cy="719328"/>
          </a:xfrm>
        </p:spPr>
        <p:txBody>
          <a:bodyPr/>
          <a:lstStyle/>
          <a:p>
            <a:r>
              <a:rPr lang="en-US" sz="3200" b="1" dirty="0">
                <a:solidFill>
                  <a:schemeClr val="accent6">
                    <a:lumMod val="75000"/>
                  </a:schemeClr>
                </a:solidFill>
              </a:rPr>
              <a:t>Use Case: Deploy your own static website on S3</a:t>
            </a:r>
          </a:p>
        </p:txBody>
      </p:sp>
      <p:sp>
        <p:nvSpPr>
          <p:cNvPr id="8" name="Rectangle 7"/>
          <p:cNvSpPr/>
          <p:nvPr/>
        </p:nvSpPr>
        <p:spPr>
          <a:xfrm>
            <a:off x="812800" y="787401"/>
            <a:ext cx="5994400" cy="1569660"/>
          </a:xfrm>
          <a:prstGeom prst="rect">
            <a:avLst/>
          </a:prstGeom>
        </p:spPr>
        <p:txBody>
          <a:bodyPr wrap="square">
            <a:spAutoFit/>
          </a:bodyPr>
          <a:lstStyle/>
          <a:p>
            <a:r>
              <a:rPr lang="en-US" sz="1600" dirty="0"/>
              <a:t>Step 9: Click on “Add Folder”. Select your website folder and upload it. And click on “Upload” Button.</a:t>
            </a:r>
          </a:p>
          <a:p>
            <a:r>
              <a:rPr lang="en-US" sz="1600" dirty="0"/>
              <a:t>Step 10: go on your Object Page.</a:t>
            </a:r>
          </a:p>
          <a:p>
            <a:r>
              <a:rPr lang="en-US" sz="1600" dirty="0"/>
              <a:t>Step 11: Click on “Properties” </a:t>
            </a:r>
          </a:p>
          <a:p>
            <a:r>
              <a:rPr lang="en-US" sz="1600" dirty="0"/>
              <a:t>Step 12: At bottom “Static Website Hosting” click on “Edit”</a:t>
            </a:r>
          </a:p>
          <a:p>
            <a:r>
              <a:rPr lang="en-US" sz="1600" dirty="0"/>
              <a:t>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2209800"/>
            <a:ext cx="7620000" cy="2522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476" y="4953001"/>
            <a:ext cx="7416800" cy="118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522745"/>
            <a:ext cx="4633133" cy="4616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7927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800"/>
            <a:ext cx="10972800" cy="719328"/>
          </a:xfrm>
        </p:spPr>
        <p:txBody>
          <a:bodyPr/>
          <a:lstStyle/>
          <a:p>
            <a:r>
              <a:rPr lang="en-US" sz="3200" b="1" dirty="0">
                <a:solidFill>
                  <a:schemeClr val="accent6">
                    <a:lumMod val="75000"/>
                  </a:schemeClr>
                </a:solidFill>
              </a:rPr>
              <a:t>Use Case: Deploy your own static website on S3</a:t>
            </a:r>
          </a:p>
        </p:txBody>
      </p:sp>
      <p:sp>
        <p:nvSpPr>
          <p:cNvPr id="8" name="Rectangle 7"/>
          <p:cNvSpPr/>
          <p:nvPr/>
        </p:nvSpPr>
        <p:spPr>
          <a:xfrm>
            <a:off x="812800" y="926069"/>
            <a:ext cx="5994400" cy="338554"/>
          </a:xfrm>
          <a:prstGeom prst="rect">
            <a:avLst/>
          </a:prstGeom>
        </p:spPr>
        <p:txBody>
          <a:bodyPr wrap="square">
            <a:spAutoFit/>
          </a:bodyPr>
          <a:lstStyle/>
          <a:p>
            <a:r>
              <a:rPr lang="en-US" sz="1600" dirty="0"/>
              <a:t>Step 12: Click on “index.html” object. And get the object URL</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97000"/>
            <a:ext cx="5791200" cy="3186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200" y="1295400"/>
            <a:ext cx="5791200" cy="3288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08000" y="4717857"/>
            <a:ext cx="5994400" cy="1077218"/>
          </a:xfrm>
          <a:prstGeom prst="rect">
            <a:avLst/>
          </a:prstGeom>
        </p:spPr>
        <p:txBody>
          <a:bodyPr wrap="square">
            <a:spAutoFit/>
          </a:bodyPr>
          <a:lstStyle/>
          <a:p>
            <a:r>
              <a:rPr lang="en-US" sz="1600" dirty="0"/>
              <a:t>Step 13: Copy the URL in browser and you will get an Error “Access Denied”. </a:t>
            </a:r>
          </a:p>
          <a:p>
            <a:endParaRPr lang="en-US" sz="1600" dirty="0"/>
          </a:p>
          <a:p>
            <a:r>
              <a:rPr lang="en-US" sz="1600" dirty="0"/>
              <a:t>Lets Solve this issue now.</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200" y="5075981"/>
            <a:ext cx="6197600" cy="1385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232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800"/>
            <a:ext cx="10972800" cy="719328"/>
          </a:xfrm>
        </p:spPr>
        <p:txBody>
          <a:bodyPr/>
          <a:lstStyle/>
          <a:p>
            <a:r>
              <a:rPr lang="en-US" sz="3200" b="1" dirty="0">
                <a:solidFill>
                  <a:schemeClr val="accent6">
                    <a:lumMod val="75000"/>
                  </a:schemeClr>
                </a:solidFill>
              </a:rPr>
              <a:t>Use Case: Deploy your own static website on S3</a:t>
            </a:r>
          </a:p>
        </p:txBody>
      </p:sp>
      <p:sp>
        <p:nvSpPr>
          <p:cNvPr id="8" name="Rectangle 7"/>
          <p:cNvSpPr/>
          <p:nvPr/>
        </p:nvSpPr>
        <p:spPr>
          <a:xfrm>
            <a:off x="812800" y="889001"/>
            <a:ext cx="5994400" cy="338554"/>
          </a:xfrm>
          <a:prstGeom prst="rect">
            <a:avLst/>
          </a:prstGeom>
        </p:spPr>
        <p:txBody>
          <a:bodyPr wrap="square">
            <a:spAutoFit/>
          </a:bodyPr>
          <a:lstStyle/>
          <a:p>
            <a:r>
              <a:rPr lang="en-US" sz="1600" dirty="0"/>
              <a:t>Step 14: Visit your bucket page and click on “Permission”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86" y="1280853"/>
            <a:ext cx="8571391" cy="182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185" y="3530600"/>
            <a:ext cx="5129815"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966185" y="3161269"/>
            <a:ext cx="10514615" cy="584775"/>
          </a:xfrm>
          <a:prstGeom prst="rect">
            <a:avLst/>
          </a:prstGeom>
        </p:spPr>
        <p:txBody>
          <a:bodyPr wrap="square">
            <a:spAutoFit/>
          </a:bodyPr>
          <a:lstStyle/>
          <a:p>
            <a:r>
              <a:rPr lang="en-US" sz="1600" dirty="0"/>
              <a:t>Step 15: Click on “Bucket Public access - Edit” .   Uncheck the “Block all public access” box. Click on “Save Changes”</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586" y="3632200"/>
            <a:ext cx="4621815" cy="284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231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7800"/>
            <a:ext cx="10972800" cy="719328"/>
          </a:xfrm>
        </p:spPr>
        <p:txBody>
          <a:bodyPr/>
          <a:lstStyle/>
          <a:p>
            <a:r>
              <a:rPr lang="en-US" sz="3200" b="1" dirty="0">
                <a:solidFill>
                  <a:schemeClr val="accent6">
                    <a:lumMod val="75000"/>
                  </a:schemeClr>
                </a:solidFill>
              </a:rPr>
              <a:t>Use Case: Deploy your own static website on S3</a:t>
            </a:r>
          </a:p>
        </p:txBody>
      </p:sp>
      <p:sp>
        <p:nvSpPr>
          <p:cNvPr id="8" name="Rectangle 7"/>
          <p:cNvSpPr/>
          <p:nvPr/>
        </p:nvSpPr>
        <p:spPr>
          <a:xfrm>
            <a:off x="812800" y="889000"/>
            <a:ext cx="9753600" cy="830997"/>
          </a:xfrm>
          <a:prstGeom prst="rect">
            <a:avLst/>
          </a:prstGeom>
        </p:spPr>
        <p:txBody>
          <a:bodyPr wrap="square">
            <a:spAutoFit/>
          </a:bodyPr>
          <a:lstStyle/>
          <a:p>
            <a:r>
              <a:rPr lang="en-US" sz="1600" dirty="0"/>
              <a:t>Step 16: again go to object page, copy “index.html” link and open in browser. If still problem remain then do the following steps:</a:t>
            </a:r>
          </a:p>
          <a:p>
            <a:r>
              <a:rPr lang="en-US" sz="1600" dirty="0"/>
              <a:t>Step 17: open Object page. Select all “Object” click on “Action” and select “Make Public”.</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750775"/>
            <a:ext cx="697780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98509" y="5461000"/>
            <a:ext cx="8237491" cy="338554"/>
          </a:xfrm>
          <a:prstGeom prst="rect">
            <a:avLst/>
          </a:prstGeom>
        </p:spPr>
        <p:txBody>
          <a:bodyPr wrap="square">
            <a:spAutoFit/>
          </a:bodyPr>
          <a:lstStyle/>
          <a:p>
            <a:r>
              <a:rPr lang="en-US" sz="1600" dirty="0"/>
              <a:t>Step 18: Now copy the index.html </a:t>
            </a:r>
            <a:r>
              <a:rPr lang="en-US" sz="1600" dirty="0" err="1"/>
              <a:t>url</a:t>
            </a:r>
            <a:r>
              <a:rPr lang="en-US" sz="1600" dirty="0"/>
              <a:t> and open in browser.</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400" y="1991230"/>
            <a:ext cx="4368800" cy="334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109056" y="5823314"/>
            <a:ext cx="4987379" cy="666786"/>
          </a:xfrm>
          <a:prstGeom prst="rect">
            <a:avLst/>
          </a:prstGeom>
          <a:noFill/>
        </p:spPr>
        <p:txBody>
          <a:bodyPr wrap="square" rtlCol="0">
            <a:spAutoFit/>
          </a:bodyPr>
          <a:lstStyle/>
          <a:p>
            <a:r>
              <a:rPr lang="en-US" sz="3733" dirty="0">
                <a:solidFill>
                  <a:srgbClr val="00B0F0"/>
                </a:solidFill>
              </a:rPr>
              <a:t>Congratulations!!!!!!</a:t>
            </a:r>
          </a:p>
        </p:txBody>
      </p:sp>
    </p:spTree>
    <p:extLst>
      <p:ext uri="{BB962C8B-B14F-4D97-AF65-F5344CB8AC3E}">
        <p14:creationId xmlns:p14="http://schemas.microsoft.com/office/powerpoint/2010/main" val="1029616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5177A-B521-5F73-DE15-6BE8C1959341}"/>
              </a:ext>
            </a:extLst>
          </p:cNvPr>
          <p:cNvSpPr>
            <a:spLocks noGrp="1"/>
          </p:cNvSpPr>
          <p:nvPr>
            <p:ph type="ctrTitle"/>
          </p:nvPr>
        </p:nvSpPr>
        <p:spPr/>
        <p:txBody>
          <a:bodyPr/>
          <a:lstStyle/>
          <a:p>
            <a:r>
              <a:rPr lang="en-US" dirty="0"/>
              <a:t>THANK YOU!!!</a:t>
            </a:r>
            <a:endParaRPr lang="en-IN" dirty="0"/>
          </a:p>
        </p:txBody>
      </p:sp>
      <p:sp>
        <p:nvSpPr>
          <p:cNvPr id="5" name="Subtitle 4">
            <a:extLst>
              <a:ext uri="{FF2B5EF4-FFF2-40B4-BE49-F238E27FC236}">
                <a16:creationId xmlns:a16="http://schemas.microsoft.com/office/drawing/2014/main" id="{08007A0C-AFD2-D048-838E-78FEB257D00E}"/>
              </a:ext>
            </a:extLst>
          </p:cNvPr>
          <p:cNvSpPr>
            <a:spLocks noGrp="1"/>
          </p:cNvSpPr>
          <p:nvPr>
            <p:ph type="subTitle" idx="1"/>
          </p:nvPr>
        </p:nvSpPr>
        <p:spPr/>
        <p:txBody>
          <a:bodyPr/>
          <a:lstStyle/>
          <a:p>
            <a:r>
              <a:rPr lang="en-US" dirty="0"/>
              <a:t>Dr. Vishal Meshram,</a:t>
            </a:r>
          </a:p>
          <a:p>
            <a:r>
              <a:rPr lang="en-US" dirty="0"/>
              <a:t>vishal.meshram@viit.ac.in</a:t>
            </a:r>
            <a:endParaRPr lang="en-IN" dirty="0"/>
          </a:p>
        </p:txBody>
      </p:sp>
      <p:sp>
        <p:nvSpPr>
          <p:cNvPr id="3" name="Slide Number Placeholder 2">
            <a:extLst>
              <a:ext uri="{FF2B5EF4-FFF2-40B4-BE49-F238E27FC236}">
                <a16:creationId xmlns:a16="http://schemas.microsoft.com/office/drawing/2014/main" id="{83C0FEC1-3B0A-3CD7-E096-F0E769E65F46}"/>
              </a:ext>
            </a:extLst>
          </p:cNvPr>
          <p:cNvSpPr>
            <a:spLocks noGrp="1"/>
          </p:cNvSpPr>
          <p:nvPr>
            <p:ph type="sldNum" sz="quarter" idx="12"/>
          </p:nvPr>
        </p:nvSpPr>
        <p:spPr/>
        <p:txBody>
          <a:bodyPr/>
          <a:lstStyle/>
          <a:p>
            <a:fld id="{00000000-1234-1234-1234-123412341234}" type="slidenum">
              <a:rPr lang="en" smtClean="0"/>
              <a:pPr/>
              <a:t>56</a:t>
            </a:fld>
            <a:endParaRPr lang="en"/>
          </a:p>
        </p:txBody>
      </p:sp>
    </p:spTree>
    <p:extLst>
      <p:ext uri="{BB962C8B-B14F-4D97-AF65-F5344CB8AC3E}">
        <p14:creationId xmlns:p14="http://schemas.microsoft.com/office/powerpoint/2010/main" val="2215719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latin typeface="+mn-lt"/>
                <a:ea typeface="+mn-ea"/>
                <a:cs typeface="+mn-cs"/>
              </a:rPr>
              <a:t>Cloud Concept</a:t>
            </a:r>
          </a:p>
        </p:txBody>
      </p:sp>
      <p:pic>
        <p:nvPicPr>
          <p:cNvPr id="4"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4800" y="1092201"/>
            <a:ext cx="1422400" cy="230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 name="Picture 3"/>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flipH="1">
            <a:off x="8026401" y="1121419"/>
            <a:ext cx="249109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cxnSp>
        <p:nvCxnSpPr>
          <p:cNvPr id="7" name="Straight Connector 6"/>
          <p:cNvCxnSpPr/>
          <p:nvPr/>
        </p:nvCxnSpPr>
        <p:spPr>
          <a:xfrm>
            <a:off x="4978400" y="1435221"/>
            <a:ext cx="0" cy="443218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828800" y="1910672"/>
            <a:ext cx="2540000" cy="502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On-Premise</a:t>
            </a:r>
          </a:p>
        </p:txBody>
      </p:sp>
      <p:sp>
        <p:nvSpPr>
          <p:cNvPr id="11" name="Rounded Rectangle 10"/>
          <p:cNvSpPr/>
          <p:nvPr/>
        </p:nvSpPr>
        <p:spPr>
          <a:xfrm>
            <a:off x="5292077" y="1883420"/>
            <a:ext cx="2540000" cy="50232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Cloud</a:t>
            </a:r>
          </a:p>
        </p:txBody>
      </p:sp>
      <p:sp>
        <p:nvSpPr>
          <p:cNvPr id="12" name="TextBox 11"/>
          <p:cNvSpPr txBox="1"/>
          <p:nvPr/>
        </p:nvSpPr>
        <p:spPr>
          <a:xfrm>
            <a:off x="733885" y="3225801"/>
            <a:ext cx="3939715" cy="1241622"/>
          </a:xfrm>
          <a:prstGeom prst="rect">
            <a:avLst/>
          </a:prstGeom>
          <a:noFill/>
        </p:spPr>
        <p:txBody>
          <a:bodyPr wrap="square" rtlCol="0">
            <a:spAutoFit/>
          </a:bodyPr>
          <a:lstStyle/>
          <a:p>
            <a:pPr marL="457189" indent="-457189">
              <a:buFont typeface="+mj-lt"/>
              <a:buAutoNum type="arabicPeriod"/>
            </a:pPr>
            <a:r>
              <a:rPr lang="en-US" sz="1867" dirty="0"/>
              <a:t>You own the Server.</a:t>
            </a:r>
          </a:p>
          <a:p>
            <a:pPr marL="457189" indent="-457189">
              <a:buFont typeface="+mj-lt"/>
              <a:buAutoNum type="arabicPeriod"/>
            </a:pPr>
            <a:r>
              <a:rPr lang="en-US" sz="1867" dirty="0"/>
              <a:t>You hire IT people.</a:t>
            </a:r>
          </a:p>
          <a:p>
            <a:pPr marL="457189" indent="-457189">
              <a:buFont typeface="+mj-lt"/>
              <a:buAutoNum type="arabicPeriod"/>
            </a:pPr>
            <a:r>
              <a:rPr lang="en-US" sz="1867" dirty="0"/>
              <a:t>You pay or rent the real-estate.</a:t>
            </a:r>
          </a:p>
          <a:p>
            <a:pPr marL="457189" indent="-457189">
              <a:buFont typeface="+mj-lt"/>
              <a:buAutoNum type="arabicPeriod"/>
            </a:pPr>
            <a:r>
              <a:rPr lang="en-US" sz="1867" dirty="0"/>
              <a:t>You take all the risk.</a:t>
            </a:r>
          </a:p>
        </p:txBody>
      </p:sp>
      <p:sp>
        <p:nvSpPr>
          <p:cNvPr id="13" name="TextBox 12"/>
          <p:cNvSpPr txBox="1"/>
          <p:nvPr/>
        </p:nvSpPr>
        <p:spPr>
          <a:xfrm>
            <a:off x="5283200" y="3158967"/>
            <a:ext cx="5283200" cy="1816266"/>
          </a:xfrm>
          <a:prstGeom prst="rect">
            <a:avLst/>
          </a:prstGeom>
          <a:noFill/>
        </p:spPr>
        <p:txBody>
          <a:bodyPr wrap="square" rtlCol="0">
            <a:spAutoFit/>
          </a:bodyPr>
          <a:lstStyle/>
          <a:p>
            <a:pPr marL="457189" indent="-457189">
              <a:buFont typeface="+mj-lt"/>
              <a:buAutoNum type="arabicPeriod"/>
            </a:pPr>
            <a:r>
              <a:rPr lang="en-US" sz="1867" dirty="0"/>
              <a:t>Someone else owns the Server.</a:t>
            </a:r>
          </a:p>
          <a:p>
            <a:pPr marL="457189" indent="-457189">
              <a:buFont typeface="+mj-lt"/>
              <a:buAutoNum type="arabicPeriod"/>
            </a:pPr>
            <a:r>
              <a:rPr lang="en-US" sz="1867" dirty="0"/>
              <a:t>Someone else hire IT people.</a:t>
            </a:r>
          </a:p>
          <a:p>
            <a:pPr marL="457189" indent="-457189">
              <a:buFont typeface="+mj-lt"/>
              <a:buAutoNum type="arabicPeriod"/>
            </a:pPr>
            <a:r>
              <a:rPr lang="en-US" sz="1867" dirty="0"/>
              <a:t>Someone else pay or rent the real-estate.</a:t>
            </a:r>
          </a:p>
          <a:p>
            <a:pPr marL="457189" indent="-457189">
              <a:buFont typeface="+mj-lt"/>
              <a:buAutoNum type="arabicPeriod"/>
            </a:pPr>
            <a:r>
              <a:rPr lang="en-US" sz="1867" dirty="0"/>
              <a:t>You are responsible for configuring your cloud services &amp; code. Someone else takes care of the rest.</a:t>
            </a:r>
          </a:p>
        </p:txBody>
      </p:sp>
    </p:spTree>
    <p:extLst>
      <p:ext uri="{BB962C8B-B14F-4D97-AF65-F5344CB8AC3E}">
        <p14:creationId xmlns:p14="http://schemas.microsoft.com/office/powerpoint/2010/main" val="287015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latin typeface="+mn-lt"/>
                <a:ea typeface="+mn-ea"/>
                <a:cs typeface="+mn-cs"/>
              </a:rPr>
              <a:t>Cloud Computing Models</a:t>
            </a:r>
          </a:p>
        </p:txBody>
      </p:sp>
      <p:pic>
        <p:nvPicPr>
          <p:cNvPr id="4098" name="Picture 2" descr="cloud service mod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23" y="1448563"/>
            <a:ext cx="812800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8000" y="5969000"/>
            <a:ext cx="5580374" cy="297454"/>
          </a:xfrm>
          <a:prstGeom prst="rect">
            <a:avLst/>
          </a:prstGeom>
          <a:noFill/>
        </p:spPr>
        <p:txBody>
          <a:bodyPr wrap="none" rtlCol="0">
            <a:spAutoFit/>
          </a:bodyPr>
          <a:lstStyle/>
          <a:p>
            <a:r>
              <a:rPr lang="en-US" sz="1333" dirty="0"/>
              <a:t>Fig Ref : https://dachou.github.io/2018/09/28/cloud-service-models.html</a:t>
            </a:r>
          </a:p>
        </p:txBody>
      </p:sp>
    </p:spTree>
    <p:extLst>
      <p:ext uri="{BB962C8B-B14F-4D97-AF65-F5344CB8AC3E}">
        <p14:creationId xmlns:p14="http://schemas.microsoft.com/office/powerpoint/2010/main" val="121654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latin typeface="+mn-lt"/>
                <a:ea typeface="+mn-ea"/>
                <a:cs typeface="+mn-cs"/>
              </a:rPr>
              <a:t>Cloud Computing Deployment Models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295400"/>
            <a:ext cx="108712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20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circle(in)">
                                      <p:cBhvr>
                                        <p:cTn id="7"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5000" y="990601"/>
            <a:ext cx="10591800" cy="4687950"/>
          </a:xfrm>
          <a:prstGeom prst="rect">
            <a:avLst/>
          </a:prstGeom>
          <a:noFill/>
        </p:spPr>
        <p:txBody>
          <a:bodyPr wrap="square" rtlCol="0">
            <a:spAutoFit/>
          </a:bodyPr>
          <a:lstStyle/>
          <a:p>
            <a:r>
              <a:rPr lang="en-US" sz="3733" b="1" dirty="0">
                <a:solidFill>
                  <a:schemeClr val="accent6">
                    <a:lumMod val="75000"/>
                  </a:schemeClr>
                </a:solidFill>
              </a:rPr>
              <a:t>Contents:</a:t>
            </a:r>
          </a:p>
          <a:p>
            <a:pPr marL="1219170" lvl="1" indent="-609585">
              <a:buFont typeface="Arial" pitchFamily="34" charset="0"/>
              <a:buChar char="•"/>
            </a:pPr>
            <a:r>
              <a:rPr lang="en-US" sz="3733" b="1" dirty="0">
                <a:solidFill>
                  <a:srgbClr val="FFC000"/>
                </a:solidFill>
              </a:rPr>
              <a:t>What is AWS</a:t>
            </a:r>
          </a:p>
          <a:p>
            <a:pPr marL="1219170" lvl="1" indent="-609585">
              <a:buFont typeface="Arial" pitchFamily="34" charset="0"/>
              <a:buChar char="•"/>
            </a:pPr>
            <a:r>
              <a:rPr lang="en-US" sz="3733" dirty="0">
                <a:solidFill>
                  <a:srgbClr val="FFC000"/>
                </a:solidFill>
              </a:rPr>
              <a:t>AWS Account setup and billing alarms</a:t>
            </a:r>
          </a:p>
          <a:p>
            <a:pPr marL="1219170" lvl="1" indent="-609585">
              <a:buFont typeface="Arial" pitchFamily="34" charset="0"/>
              <a:buChar char="•"/>
            </a:pPr>
            <a:r>
              <a:rPr lang="en-US" sz="3733" dirty="0">
                <a:solidFill>
                  <a:srgbClr val="FFC000"/>
                </a:solidFill>
              </a:rPr>
              <a:t>Compute services</a:t>
            </a:r>
          </a:p>
          <a:p>
            <a:pPr marL="1219170" lvl="1" indent="-609585">
              <a:buFont typeface="Arial" pitchFamily="34" charset="0"/>
              <a:buChar char="•"/>
            </a:pPr>
            <a:r>
              <a:rPr lang="en-US" sz="3733" dirty="0">
                <a:solidFill>
                  <a:srgbClr val="FFC000"/>
                </a:solidFill>
              </a:rPr>
              <a:t>Storage services (S3 Buckets, EBS )</a:t>
            </a:r>
          </a:p>
          <a:p>
            <a:pPr marL="1219170" lvl="1" indent="-609585">
              <a:buFont typeface="Arial" pitchFamily="34" charset="0"/>
              <a:buChar char="•"/>
            </a:pPr>
            <a:r>
              <a:rPr lang="en-US" sz="3733" dirty="0">
                <a:solidFill>
                  <a:srgbClr val="FFC000"/>
                </a:solidFill>
              </a:rPr>
              <a:t>Database services (RDS, Dynamo DB)</a:t>
            </a:r>
          </a:p>
          <a:p>
            <a:pPr marL="1219170" lvl="1" indent="-609585">
              <a:buFont typeface="Arial" pitchFamily="34" charset="0"/>
              <a:buChar char="•"/>
            </a:pPr>
            <a:r>
              <a:rPr lang="en-US" sz="3733" dirty="0">
                <a:solidFill>
                  <a:srgbClr val="FFC000"/>
                </a:solidFill>
              </a:rPr>
              <a:t>Elastic Load Balancer (ELB)</a:t>
            </a:r>
          </a:p>
          <a:p>
            <a:pPr marL="1219170" lvl="1" indent="-609585">
              <a:buFont typeface="Arial" pitchFamily="34" charset="0"/>
              <a:buChar char="•"/>
            </a:pPr>
            <a:r>
              <a:rPr lang="en-US" sz="3733" dirty="0">
                <a:solidFill>
                  <a:srgbClr val="FFC000"/>
                </a:solidFill>
              </a:rPr>
              <a:t>IAM</a:t>
            </a:r>
          </a:p>
        </p:txBody>
      </p:sp>
    </p:spTree>
    <p:extLst>
      <p:ext uri="{BB962C8B-B14F-4D97-AF65-F5344CB8AC3E}">
        <p14:creationId xmlns:p14="http://schemas.microsoft.com/office/powerpoint/2010/main" val="3358934097"/>
      </p:ext>
    </p:extLst>
  </p:cSld>
  <p:clrMapOvr>
    <a:masterClrMapping/>
  </p:clrMapOvr>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Cordelia</Template>
  <TotalTime>4862</TotalTime>
  <Words>2855</Words>
  <Application>Microsoft Office PowerPoint</Application>
  <PresentationFormat>Widescreen</PresentationFormat>
  <Paragraphs>314</Paragraphs>
  <Slides>56</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Lato</vt:lpstr>
      <vt:lpstr>Roboto Slab</vt:lpstr>
      <vt:lpstr>Source Sans Pro</vt:lpstr>
      <vt:lpstr>Wingdings</vt:lpstr>
      <vt:lpstr>Cordelia template</vt:lpstr>
      <vt:lpstr>PowerPoint Presentation</vt:lpstr>
      <vt:lpstr>AGENDA</vt:lpstr>
      <vt:lpstr>Cloud Computing Introduction</vt:lpstr>
      <vt:lpstr>PowerPoint Presentation</vt:lpstr>
      <vt:lpstr>PowerPoint Presentation</vt:lpstr>
      <vt:lpstr>Cloud Concept</vt:lpstr>
      <vt:lpstr>Cloud Computing Models</vt:lpstr>
      <vt:lpstr>Cloud Computing Deployment Models</vt:lpstr>
      <vt:lpstr>PowerPoint Presentation</vt:lpstr>
      <vt:lpstr>What is AWS?</vt:lpstr>
      <vt:lpstr>PowerPoint Presentation</vt:lpstr>
      <vt:lpstr>AWS Global Infrastructure Map</vt:lpstr>
      <vt:lpstr>AWS Global Infrastructure Map</vt:lpstr>
      <vt:lpstr>The Good News is that Cloud isn’t an ‘All or Nothing’ Choice</vt:lpstr>
      <vt:lpstr>PowerPoint Presentation</vt:lpstr>
      <vt:lpstr>AWS billing alarms</vt:lpstr>
      <vt:lpstr>PowerPoint Presentation</vt:lpstr>
      <vt:lpstr>IAM Introduction</vt:lpstr>
      <vt:lpstr>IAM Introduction</vt:lpstr>
      <vt:lpstr>Security Credentials</vt:lpstr>
      <vt:lpstr>PowerPoint Presentation</vt:lpstr>
      <vt:lpstr>EC2 (Elastic Compute Cloud)</vt:lpstr>
      <vt:lpstr>Get started with Amazon EC2 Linux instances</vt:lpstr>
      <vt:lpstr>Steps to create EC2 Instance.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to create EC2 Instance.</vt:lpstr>
      <vt:lpstr>Steps to create EC2 Instance.</vt:lpstr>
      <vt:lpstr>Steps to create EC2 Instance.</vt:lpstr>
      <vt:lpstr>Steps to create EC2 Instance.</vt:lpstr>
      <vt:lpstr>Steps to create EC2 Instance.</vt:lpstr>
      <vt:lpstr>Steps to create EC2 Instance.</vt:lpstr>
      <vt:lpstr>Steps to create EC2 Instance.</vt:lpstr>
      <vt:lpstr>Steps to create EC2 Instance.</vt:lpstr>
      <vt:lpstr>Steps to create EC2 Instance.</vt:lpstr>
      <vt:lpstr>Steps to create EC2 Instance.</vt:lpstr>
      <vt:lpstr>Steps to create EC2 Instance.</vt:lpstr>
      <vt:lpstr>Instance lifecycle</vt:lpstr>
      <vt:lpstr>PowerPoint Presentation</vt:lpstr>
      <vt:lpstr>S3 (Simple Storage Service)</vt:lpstr>
      <vt:lpstr>Use Case: Deploy your own static website on S3</vt:lpstr>
      <vt:lpstr>Use Case: Deploy your own static website on S3</vt:lpstr>
      <vt:lpstr>Use Case: Deploy your own static website on S3</vt:lpstr>
      <vt:lpstr>Use Case: Deploy your own static website on S3</vt:lpstr>
      <vt:lpstr>Use Case: Deploy your own static website on S3</vt:lpstr>
      <vt:lpstr>Use Case: Deploy your own static website on S3</vt:lpstr>
      <vt:lpstr>Use Case: Deploy your own static website on S3</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Vishal Meshram</dc:creator>
  <cp:lastModifiedBy>Vishal Meshram</cp:lastModifiedBy>
  <cp:revision>129</cp:revision>
  <dcterms:created xsi:type="dcterms:W3CDTF">2023-03-02T05:22:41Z</dcterms:created>
  <dcterms:modified xsi:type="dcterms:W3CDTF">2023-03-11T17:54:37Z</dcterms:modified>
</cp:coreProperties>
</file>